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6" r:id="rId1"/>
  </p:sldMasterIdLst>
  <p:sldIdLst>
    <p:sldId id="256" r:id="rId2"/>
    <p:sldId id="260" r:id="rId3"/>
    <p:sldId id="257" r:id="rId4"/>
    <p:sldId id="261" r:id="rId5"/>
    <p:sldId id="263" r:id="rId6"/>
    <p:sldId id="264" r:id="rId7"/>
    <p:sldId id="265" r:id="rId8"/>
    <p:sldId id="275" r:id="rId9"/>
    <p:sldId id="259" r:id="rId10"/>
    <p:sldId id="270" r:id="rId11"/>
    <p:sldId id="276" r:id="rId12"/>
    <p:sldId id="324" r:id="rId13"/>
    <p:sldId id="325" r:id="rId14"/>
    <p:sldId id="336" r:id="rId15"/>
    <p:sldId id="335" r:id="rId16"/>
    <p:sldId id="277" r:id="rId17"/>
    <p:sldId id="282" r:id="rId18"/>
    <p:sldId id="323" r:id="rId19"/>
    <p:sldId id="291" r:id="rId20"/>
    <p:sldId id="337" r:id="rId21"/>
    <p:sldId id="278" r:id="rId22"/>
    <p:sldId id="292" r:id="rId23"/>
    <p:sldId id="293" r:id="rId24"/>
    <p:sldId id="338" r:id="rId25"/>
    <p:sldId id="279" r:id="rId26"/>
    <p:sldId id="327" r:id="rId27"/>
    <p:sldId id="328" r:id="rId28"/>
    <p:sldId id="329" r:id="rId29"/>
    <p:sldId id="330" r:id="rId30"/>
    <p:sldId id="281" r:id="rId31"/>
    <p:sldId id="331" r:id="rId32"/>
    <p:sldId id="294" r:id="rId33"/>
    <p:sldId id="296" r:id="rId34"/>
    <p:sldId id="295" r:id="rId35"/>
    <p:sldId id="297" r:id="rId36"/>
    <p:sldId id="299" r:id="rId37"/>
    <p:sldId id="303" r:id="rId38"/>
    <p:sldId id="304" r:id="rId39"/>
    <p:sldId id="300" r:id="rId40"/>
    <p:sldId id="301" r:id="rId41"/>
    <p:sldId id="302" r:id="rId42"/>
    <p:sldId id="307" r:id="rId43"/>
    <p:sldId id="306" r:id="rId44"/>
    <p:sldId id="339" r:id="rId45"/>
    <p:sldId id="305" r:id="rId46"/>
    <p:sldId id="309" r:id="rId47"/>
    <p:sldId id="310" r:id="rId48"/>
    <p:sldId id="308" r:id="rId49"/>
    <p:sldId id="311" r:id="rId50"/>
    <p:sldId id="312" r:id="rId51"/>
    <p:sldId id="313" r:id="rId52"/>
    <p:sldId id="314" r:id="rId53"/>
    <p:sldId id="298" r:id="rId54"/>
    <p:sldId id="315" r:id="rId55"/>
    <p:sldId id="332" r:id="rId56"/>
    <p:sldId id="316" r:id="rId57"/>
    <p:sldId id="317" r:id="rId58"/>
    <p:sldId id="333" r:id="rId59"/>
    <p:sldId id="318" r:id="rId60"/>
    <p:sldId id="334" r:id="rId61"/>
    <p:sldId id="319" r:id="rId62"/>
    <p:sldId id="340" r:id="rId63"/>
    <p:sldId id="320" r:id="rId64"/>
    <p:sldId id="321" r:id="rId65"/>
    <p:sldId id="322" r:id="rId6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E3F5"/>
    <a:srgbClr val="EB0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86" autoAdjust="0"/>
    <p:restoredTop sz="94660"/>
  </p:normalViewPr>
  <p:slideViewPr>
    <p:cSldViewPr snapToGrid="0">
      <p:cViewPr varScale="1">
        <p:scale>
          <a:sx n="58" d="100"/>
          <a:sy n="58" d="100"/>
        </p:scale>
        <p:origin x="6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D374-4D07-4F71-A929-26BC77EB483C}" type="datetimeFigureOut">
              <a:rPr lang="es-ES" smtClean="0"/>
              <a:t>30/10/2017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28255E00-EC84-4FFE-AE05-5C63E25C79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77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D374-4D07-4F71-A929-26BC77EB483C}" type="datetimeFigureOut">
              <a:rPr lang="es-ES" smtClean="0"/>
              <a:t>30/10/2017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5E00-EC84-4FFE-AE05-5C63E25C79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6344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D374-4D07-4F71-A929-26BC77EB483C}" type="datetimeFigureOut">
              <a:rPr lang="es-ES" smtClean="0"/>
              <a:t>30/10/2017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5E00-EC84-4FFE-AE05-5C63E25C79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605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D374-4D07-4F71-A929-26BC77EB483C}" type="datetimeFigureOut">
              <a:rPr lang="es-ES" smtClean="0"/>
              <a:t>30/10/2017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5E00-EC84-4FFE-AE05-5C63E25C79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80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2B4D374-4D07-4F71-A929-26BC77EB483C}" type="datetimeFigureOut">
              <a:rPr lang="es-ES" smtClean="0"/>
              <a:t>30/10/2017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s-E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8255E00-EC84-4FFE-AE05-5C63E25C79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344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D374-4D07-4F71-A929-26BC77EB483C}" type="datetimeFigureOut">
              <a:rPr lang="es-ES" smtClean="0"/>
              <a:t>30/10/2017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5E00-EC84-4FFE-AE05-5C63E25C79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3278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D374-4D07-4F71-A929-26BC77EB483C}" type="datetimeFigureOut">
              <a:rPr lang="es-ES" smtClean="0"/>
              <a:t>30/10/2017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5E00-EC84-4FFE-AE05-5C63E25C79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56617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D374-4D07-4F71-A929-26BC77EB483C}" type="datetimeFigureOut">
              <a:rPr lang="es-ES" smtClean="0"/>
              <a:t>30/10/2017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5E00-EC84-4FFE-AE05-5C63E25C79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9930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D374-4D07-4F71-A929-26BC77EB483C}" type="datetimeFigureOut">
              <a:rPr lang="es-ES" smtClean="0"/>
              <a:t>30/10/2017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5E00-EC84-4FFE-AE05-5C63E25C79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225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D374-4D07-4F71-A929-26BC77EB483C}" type="datetimeFigureOut">
              <a:rPr lang="es-ES" smtClean="0"/>
              <a:t>30/10/2017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5E00-EC84-4FFE-AE05-5C63E25C79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1593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D374-4D07-4F71-A929-26BC77EB483C}" type="datetimeFigureOut">
              <a:rPr lang="es-ES" smtClean="0"/>
              <a:t>30/10/2017</a:t>
            </a:fld>
            <a:endParaRPr lang="es-E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55E00-EC84-4FFE-AE05-5C63E25C79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448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2B4D374-4D07-4F71-A929-26BC77EB483C}" type="datetimeFigureOut">
              <a:rPr lang="es-ES" smtClean="0"/>
              <a:t>30/10/2017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8255E00-EC84-4FFE-AE05-5C63E25C79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287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xa2.si.ehu.es/compress-eus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xa2.si.ehu.es/clarink/tresnak/compress-eus/bideoak/erregistratu.mp4" TargetMode="Externa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http://ixa2.si.ehu.es/clarink/tresnak/compress-eus/bideoak/testuairakurri.mp4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xa2.si.ehu.es/clarink/tresnak/compress-eus/bideoak/konpresioa.mp4" TargetMode="Externa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xa2.si.ehu.es/clarink/tresnak/compress-eus/bideoak/abstrakzioa.mp4" TargetMode="External"/><Relationship Id="rId4" Type="http://schemas.openxmlformats.org/officeDocument/2006/relationships/image" Target="../media/image60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83403" y="2247253"/>
            <a:ext cx="10740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6000" dirty="0" smtClean="0"/>
              <a:t>		COMPRESS-EUS</a:t>
            </a:r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val="110284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URRATSAK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821410" y="2696705"/>
            <a:ext cx="196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Testua</a:t>
            </a:r>
          </a:p>
          <a:p>
            <a:r>
              <a:rPr lang="eu-ES" dirty="0" smtClean="0"/>
              <a:t>irakurri</a:t>
            </a:r>
            <a:endParaRPr lang="eu-ES" dirty="0"/>
          </a:p>
        </p:txBody>
      </p:sp>
      <p:sp>
        <p:nvSpPr>
          <p:cNvPr id="5" name="Rectángulo 4"/>
          <p:cNvSpPr/>
          <p:nvPr/>
        </p:nvSpPr>
        <p:spPr>
          <a:xfrm>
            <a:off x="650929" y="2541722"/>
            <a:ext cx="1301857" cy="10538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7" name="Rectángulo 6"/>
          <p:cNvSpPr/>
          <p:nvPr/>
        </p:nvSpPr>
        <p:spPr>
          <a:xfrm>
            <a:off x="5104108" y="2569766"/>
            <a:ext cx="1775663" cy="10538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9" name="Rectángulo 8"/>
          <p:cNvSpPr/>
          <p:nvPr/>
        </p:nvSpPr>
        <p:spPr>
          <a:xfrm>
            <a:off x="2789695" y="2608441"/>
            <a:ext cx="1301857" cy="10538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cxnSp>
        <p:nvCxnSpPr>
          <p:cNvPr id="11" name="Conector recto de flecha 10"/>
          <p:cNvCxnSpPr>
            <a:stCxn id="5" idx="3"/>
          </p:cNvCxnSpPr>
          <p:nvPr/>
        </p:nvCxnSpPr>
        <p:spPr>
          <a:xfrm flipV="1">
            <a:off x="1952786" y="3068664"/>
            <a:ext cx="83690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2936928" y="2745498"/>
            <a:ext cx="196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Testua</a:t>
            </a:r>
          </a:p>
          <a:p>
            <a:r>
              <a:rPr lang="eu-ES" dirty="0" smtClean="0"/>
              <a:t>ulertu</a:t>
            </a:r>
            <a:endParaRPr lang="eu-ES" dirty="0"/>
          </a:p>
        </p:txBody>
      </p:sp>
      <p:cxnSp>
        <p:nvCxnSpPr>
          <p:cNvPr id="15" name="Conector recto de flecha 14"/>
          <p:cNvCxnSpPr/>
          <p:nvPr/>
        </p:nvCxnSpPr>
        <p:spPr>
          <a:xfrm flipV="1">
            <a:off x="4117383" y="3068663"/>
            <a:ext cx="960894" cy="21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5274589" y="2811650"/>
            <a:ext cx="196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Laburpenak egin</a:t>
            </a:r>
          </a:p>
        </p:txBody>
      </p:sp>
      <p:cxnSp>
        <p:nvCxnSpPr>
          <p:cNvPr id="6" name="Conector recto de flecha 5"/>
          <p:cNvCxnSpPr/>
          <p:nvPr/>
        </p:nvCxnSpPr>
        <p:spPr>
          <a:xfrm flipV="1">
            <a:off x="6879771" y="2222943"/>
            <a:ext cx="1644297" cy="866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6879771" y="3151501"/>
            <a:ext cx="1396324" cy="1250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78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URRATSAK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821410" y="2696705"/>
            <a:ext cx="196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Testua</a:t>
            </a:r>
          </a:p>
          <a:p>
            <a:r>
              <a:rPr lang="eu-ES" dirty="0" smtClean="0"/>
              <a:t>irakurri</a:t>
            </a:r>
            <a:endParaRPr lang="eu-ES" dirty="0"/>
          </a:p>
        </p:txBody>
      </p:sp>
      <p:sp>
        <p:nvSpPr>
          <p:cNvPr id="5" name="Rectángulo 4"/>
          <p:cNvSpPr/>
          <p:nvPr/>
        </p:nvSpPr>
        <p:spPr>
          <a:xfrm>
            <a:off x="650929" y="2541722"/>
            <a:ext cx="1301857" cy="10538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7" name="Rectángulo 6"/>
          <p:cNvSpPr/>
          <p:nvPr/>
        </p:nvSpPr>
        <p:spPr>
          <a:xfrm>
            <a:off x="5104108" y="2569766"/>
            <a:ext cx="1775663" cy="10538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9" name="Rectángulo 8"/>
          <p:cNvSpPr/>
          <p:nvPr/>
        </p:nvSpPr>
        <p:spPr>
          <a:xfrm>
            <a:off x="2789695" y="2608441"/>
            <a:ext cx="1301857" cy="10538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cxnSp>
        <p:nvCxnSpPr>
          <p:cNvPr id="11" name="Conector recto de flecha 10"/>
          <p:cNvCxnSpPr>
            <a:stCxn id="5" idx="3"/>
          </p:cNvCxnSpPr>
          <p:nvPr/>
        </p:nvCxnSpPr>
        <p:spPr>
          <a:xfrm flipV="1">
            <a:off x="1952786" y="3068664"/>
            <a:ext cx="83690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2936928" y="2745498"/>
            <a:ext cx="196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Testua</a:t>
            </a:r>
          </a:p>
          <a:p>
            <a:r>
              <a:rPr lang="eu-ES" dirty="0" smtClean="0"/>
              <a:t>ulertu</a:t>
            </a:r>
            <a:endParaRPr lang="eu-ES" dirty="0"/>
          </a:p>
        </p:txBody>
      </p:sp>
      <p:cxnSp>
        <p:nvCxnSpPr>
          <p:cNvPr id="15" name="Conector recto de flecha 14"/>
          <p:cNvCxnSpPr/>
          <p:nvPr/>
        </p:nvCxnSpPr>
        <p:spPr>
          <a:xfrm flipV="1">
            <a:off x="4117383" y="3068663"/>
            <a:ext cx="960894" cy="21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5274589" y="2811650"/>
            <a:ext cx="196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Laburpenak egin</a:t>
            </a:r>
          </a:p>
        </p:txBody>
      </p:sp>
      <p:cxnSp>
        <p:nvCxnSpPr>
          <p:cNvPr id="6" name="Conector recto de flecha 5"/>
          <p:cNvCxnSpPr/>
          <p:nvPr/>
        </p:nvCxnSpPr>
        <p:spPr>
          <a:xfrm flipV="1">
            <a:off x="6879771" y="2222943"/>
            <a:ext cx="1644297" cy="866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6879771" y="3151501"/>
            <a:ext cx="1396324" cy="1250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8276095" y="2025325"/>
            <a:ext cx="2634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Esaldiak</a:t>
            </a:r>
            <a:r>
              <a:rPr lang="es-ES" dirty="0" smtClean="0"/>
              <a:t> </a:t>
            </a:r>
            <a:r>
              <a:rPr lang="es-ES" dirty="0" err="1" smtClean="0"/>
              <a:t>aukeratuz</a:t>
            </a:r>
            <a:endParaRPr lang="es-ES" dirty="0" smtClean="0"/>
          </a:p>
          <a:p>
            <a:pPr algn="ctr"/>
            <a:r>
              <a:rPr lang="es-ES" dirty="0" err="1" smtClean="0"/>
              <a:t>laburtzea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75138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URRATSAK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821410" y="2696705"/>
            <a:ext cx="196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Testua</a:t>
            </a:r>
          </a:p>
          <a:p>
            <a:r>
              <a:rPr lang="eu-ES" dirty="0" smtClean="0"/>
              <a:t>irakurri</a:t>
            </a:r>
            <a:endParaRPr lang="eu-ES" dirty="0"/>
          </a:p>
        </p:txBody>
      </p:sp>
      <p:sp>
        <p:nvSpPr>
          <p:cNvPr id="5" name="Rectángulo 4"/>
          <p:cNvSpPr/>
          <p:nvPr/>
        </p:nvSpPr>
        <p:spPr>
          <a:xfrm>
            <a:off x="650929" y="2541722"/>
            <a:ext cx="1301857" cy="10538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7" name="Rectángulo 6"/>
          <p:cNvSpPr/>
          <p:nvPr/>
        </p:nvSpPr>
        <p:spPr>
          <a:xfrm>
            <a:off x="5104108" y="2569766"/>
            <a:ext cx="1775663" cy="10538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9" name="Rectángulo 8"/>
          <p:cNvSpPr/>
          <p:nvPr/>
        </p:nvSpPr>
        <p:spPr>
          <a:xfrm>
            <a:off x="2789695" y="2608441"/>
            <a:ext cx="1301857" cy="10538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cxnSp>
        <p:nvCxnSpPr>
          <p:cNvPr id="11" name="Conector recto de flecha 10"/>
          <p:cNvCxnSpPr>
            <a:stCxn id="5" idx="3"/>
          </p:cNvCxnSpPr>
          <p:nvPr/>
        </p:nvCxnSpPr>
        <p:spPr>
          <a:xfrm flipV="1">
            <a:off x="1952786" y="3068664"/>
            <a:ext cx="83690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2936928" y="2745498"/>
            <a:ext cx="196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Testua</a:t>
            </a:r>
          </a:p>
          <a:p>
            <a:r>
              <a:rPr lang="eu-ES" dirty="0" smtClean="0"/>
              <a:t>ulertu</a:t>
            </a:r>
            <a:endParaRPr lang="eu-ES" dirty="0"/>
          </a:p>
        </p:txBody>
      </p:sp>
      <p:cxnSp>
        <p:nvCxnSpPr>
          <p:cNvPr id="15" name="Conector recto de flecha 14"/>
          <p:cNvCxnSpPr/>
          <p:nvPr/>
        </p:nvCxnSpPr>
        <p:spPr>
          <a:xfrm flipV="1">
            <a:off x="4117383" y="3068663"/>
            <a:ext cx="960894" cy="21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5274589" y="2811650"/>
            <a:ext cx="196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Laburpenak egin</a:t>
            </a:r>
          </a:p>
        </p:txBody>
      </p:sp>
      <p:cxnSp>
        <p:nvCxnSpPr>
          <p:cNvPr id="6" name="Conector recto de flecha 5"/>
          <p:cNvCxnSpPr/>
          <p:nvPr/>
        </p:nvCxnSpPr>
        <p:spPr>
          <a:xfrm flipV="1">
            <a:off x="6879771" y="2222943"/>
            <a:ext cx="1644297" cy="866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6879771" y="3151501"/>
            <a:ext cx="1396324" cy="1250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8276095" y="2025325"/>
            <a:ext cx="2634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Esaldiak</a:t>
            </a:r>
            <a:r>
              <a:rPr lang="es-ES" dirty="0" smtClean="0"/>
              <a:t> </a:t>
            </a:r>
            <a:r>
              <a:rPr lang="es-ES" dirty="0" err="1" smtClean="0"/>
              <a:t>aukeratuz</a:t>
            </a:r>
            <a:endParaRPr lang="es-ES" dirty="0" smtClean="0"/>
          </a:p>
          <a:p>
            <a:pPr algn="ctr"/>
            <a:r>
              <a:rPr lang="es-ES" dirty="0" err="1" smtClean="0"/>
              <a:t>laburtzea</a:t>
            </a:r>
            <a:endParaRPr lang="es-ES" dirty="0" smtClean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8665" y="1087172"/>
            <a:ext cx="1028091" cy="214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8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URRATSAK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821410" y="2696705"/>
            <a:ext cx="196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Testua</a:t>
            </a:r>
          </a:p>
          <a:p>
            <a:r>
              <a:rPr lang="eu-ES" dirty="0" smtClean="0"/>
              <a:t>irakurri</a:t>
            </a:r>
            <a:endParaRPr lang="eu-ES" dirty="0"/>
          </a:p>
        </p:txBody>
      </p:sp>
      <p:sp>
        <p:nvSpPr>
          <p:cNvPr id="5" name="Rectángulo 4"/>
          <p:cNvSpPr/>
          <p:nvPr/>
        </p:nvSpPr>
        <p:spPr>
          <a:xfrm>
            <a:off x="650929" y="2541722"/>
            <a:ext cx="1301857" cy="10538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7" name="Rectángulo 6"/>
          <p:cNvSpPr/>
          <p:nvPr/>
        </p:nvSpPr>
        <p:spPr>
          <a:xfrm>
            <a:off x="5104108" y="2569766"/>
            <a:ext cx="1775663" cy="10538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9" name="Rectángulo 8"/>
          <p:cNvSpPr/>
          <p:nvPr/>
        </p:nvSpPr>
        <p:spPr>
          <a:xfrm>
            <a:off x="2789695" y="2608441"/>
            <a:ext cx="1301857" cy="10538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cxnSp>
        <p:nvCxnSpPr>
          <p:cNvPr id="11" name="Conector recto de flecha 10"/>
          <p:cNvCxnSpPr>
            <a:stCxn id="5" idx="3"/>
          </p:cNvCxnSpPr>
          <p:nvPr/>
        </p:nvCxnSpPr>
        <p:spPr>
          <a:xfrm flipV="1">
            <a:off x="1952786" y="3068664"/>
            <a:ext cx="83690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2936928" y="2745498"/>
            <a:ext cx="196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Testua</a:t>
            </a:r>
          </a:p>
          <a:p>
            <a:r>
              <a:rPr lang="eu-ES" dirty="0" smtClean="0"/>
              <a:t>ulertu</a:t>
            </a:r>
            <a:endParaRPr lang="eu-ES" dirty="0"/>
          </a:p>
        </p:txBody>
      </p:sp>
      <p:cxnSp>
        <p:nvCxnSpPr>
          <p:cNvPr id="15" name="Conector recto de flecha 14"/>
          <p:cNvCxnSpPr/>
          <p:nvPr/>
        </p:nvCxnSpPr>
        <p:spPr>
          <a:xfrm flipV="1">
            <a:off x="4117383" y="3068663"/>
            <a:ext cx="960894" cy="21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5274589" y="2811650"/>
            <a:ext cx="196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Laburpenak egin</a:t>
            </a:r>
          </a:p>
        </p:txBody>
      </p:sp>
      <p:cxnSp>
        <p:nvCxnSpPr>
          <p:cNvPr id="6" name="Conector recto de flecha 5"/>
          <p:cNvCxnSpPr/>
          <p:nvPr/>
        </p:nvCxnSpPr>
        <p:spPr>
          <a:xfrm flipV="1">
            <a:off x="6879771" y="2222943"/>
            <a:ext cx="1644297" cy="866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6879771" y="3151501"/>
            <a:ext cx="1396324" cy="1250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8276095" y="2025325"/>
            <a:ext cx="2634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Esaldiak</a:t>
            </a:r>
            <a:r>
              <a:rPr lang="es-ES" dirty="0" smtClean="0"/>
              <a:t> </a:t>
            </a:r>
            <a:r>
              <a:rPr lang="es-ES" dirty="0" err="1" smtClean="0"/>
              <a:t>aukeratuz</a:t>
            </a:r>
            <a:endParaRPr lang="es-ES" dirty="0" smtClean="0"/>
          </a:p>
          <a:p>
            <a:pPr algn="ctr"/>
            <a:r>
              <a:rPr lang="es-ES" dirty="0" err="1" smtClean="0"/>
              <a:t>laburtzea</a:t>
            </a:r>
            <a:endParaRPr lang="es-ES" dirty="0" smtClean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8665" y="1087172"/>
            <a:ext cx="1028091" cy="2142576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8070799" y="4212349"/>
            <a:ext cx="2634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Testa </a:t>
            </a:r>
            <a:r>
              <a:rPr lang="es-ES" dirty="0" err="1" smtClean="0"/>
              <a:t>berridatziz</a:t>
            </a:r>
            <a:r>
              <a:rPr lang="es-ES" dirty="0" smtClean="0"/>
              <a:t> </a:t>
            </a:r>
            <a:r>
              <a:rPr lang="es-ES" dirty="0" err="1" smtClean="0"/>
              <a:t>laburtzea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26081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URRATSAK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821410" y="2696705"/>
            <a:ext cx="196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Testua</a:t>
            </a:r>
          </a:p>
          <a:p>
            <a:r>
              <a:rPr lang="eu-ES" dirty="0" smtClean="0"/>
              <a:t>irakurri</a:t>
            </a:r>
            <a:endParaRPr lang="eu-ES" dirty="0"/>
          </a:p>
        </p:txBody>
      </p:sp>
      <p:sp>
        <p:nvSpPr>
          <p:cNvPr id="5" name="Rectángulo 4"/>
          <p:cNvSpPr/>
          <p:nvPr/>
        </p:nvSpPr>
        <p:spPr>
          <a:xfrm>
            <a:off x="650929" y="2541722"/>
            <a:ext cx="1301857" cy="10538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7" name="Rectángulo 6"/>
          <p:cNvSpPr/>
          <p:nvPr/>
        </p:nvSpPr>
        <p:spPr>
          <a:xfrm>
            <a:off x="5104108" y="2569766"/>
            <a:ext cx="1775663" cy="10538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9" name="Rectángulo 8"/>
          <p:cNvSpPr/>
          <p:nvPr/>
        </p:nvSpPr>
        <p:spPr>
          <a:xfrm>
            <a:off x="2789695" y="2608441"/>
            <a:ext cx="1301857" cy="10538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cxnSp>
        <p:nvCxnSpPr>
          <p:cNvPr id="11" name="Conector recto de flecha 10"/>
          <p:cNvCxnSpPr>
            <a:stCxn id="5" idx="3"/>
          </p:cNvCxnSpPr>
          <p:nvPr/>
        </p:nvCxnSpPr>
        <p:spPr>
          <a:xfrm flipV="1">
            <a:off x="1952786" y="3068664"/>
            <a:ext cx="83690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2936928" y="2745498"/>
            <a:ext cx="196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Testua</a:t>
            </a:r>
          </a:p>
          <a:p>
            <a:r>
              <a:rPr lang="eu-ES" dirty="0" smtClean="0"/>
              <a:t>ulertu</a:t>
            </a:r>
            <a:endParaRPr lang="eu-ES" dirty="0"/>
          </a:p>
        </p:txBody>
      </p:sp>
      <p:cxnSp>
        <p:nvCxnSpPr>
          <p:cNvPr id="15" name="Conector recto de flecha 14"/>
          <p:cNvCxnSpPr/>
          <p:nvPr/>
        </p:nvCxnSpPr>
        <p:spPr>
          <a:xfrm flipV="1">
            <a:off x="4117383" y="3068663"/>
            <a:ext cx="960894" cy="21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5274589" y="2811650"/>
            <a:ext cx="196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Laburpenak egin</a:t>
            </a:r>
          </a:p>
        </p:txBody>
      </p:sp>
      <p:cxnSp>
        <p:nvCxnSpPr>
          <p:cNvPr id="6" name="Conector recto de flecha 5"/>
          <p:cNvCxnSpPr/>
          <p:nvPr/>
        </p:nvCxnSpPr>
        <p:spPr>
          <a:xfrm flipV="1">
            <a:off x="6879771" y="2222943"/>
            <a:ext cx="1644297" cy="866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6879771" y="3151501"/>
            <a:ext cx="1396324" cy="1250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8276095" y="2025325"/>
            <a:ext cx="2634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Esaldiak</a:t>
            </a:r>
            <a:r>
              <a:rPr lang="es-ES" dirty="0" smtClean="0"/>
              <a:t> </a:t>
            </a:r>
            <a:r>
              <a:rPr lang="es-ES" dirty="0" err="1" smtClean="0"/>
              <a:t>aukeratuz</a:t>
            </a:r>
            <a:endParaRPr lang="es-ES" dirty="0" smtClean="0"/>
          </a:p>
          <a:p>
            <a:pPr algn="ctr"/>
            <a:r>
              <a:rPr lang="es-ES" dirty="0" err="1" smtClean="0"/>
              <a:t>laburtzea</a:t>
            </a:r>
            <a:endParaRPr lang="es-ES" dirty="0" smtClean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8665" y="1087172"/>
            <a:ext cx="1028091" cy="2142576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8070799" y="4212349"/>
            <a:ext cx="2634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Testa </a:t>
            </a:r>
            <a:r>
              <a:rPr lang="es-ES" dirty="0" err="1" smtClean="0"/>
              <a:t>berridatziz</a:t>
            </a:r>
            <a:r>
              <a:rPr lang="es-ES" dirty="0" smtClean="0"/>
              <a:t> </a:t>
            </a:r>
            <a:r>
              <a:rPr lang="es-ES" dirty="0" err="1" smtClean="0"/>
              <a:t>laburtzea</a:t>
            </a:r>
            <a:endParaRPr lang="es-ES" dirty="0" smtClean="0"/>
          </a:p>
        </p:txBody>
      </p:sp>
      <p:pic>
        <p:nvPicPr>
          <p:cNvPr id="20" name="Picture 2" descr="Resultado de imagen de correcamin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513" y="3457981"/>
            <a:ext cx="1215891" cy="20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89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URRATSAK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821410" y="2696705"/>
            <a:ext cx="196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Testua</a:t>
            </a:r>
          </a:p>
          <a:p>
            <a:r>
              <a:rPr lang="eu-ES" dirty="0" smtClean="0"/>
              <a:t>irakurri</a:t>
            </a:r>
            <a:endParaRPr lang="eu-ES" dirty="0"/>
          </a:p>
        </p:txBody>
      </p:sp>
      <p:sp>
        <p:nvSpPr>
          <p:cNvPr id="5" name="Rectángulo 4"/>
          <p:cNvSpPr/>
          <p:nvPr/>
        </p:nvSpPr>
        <p:spPr>
          <a:xfrm>
            <a:off x="650929" y="2541722"/>
            <a:ext cx="1301857" cy="10538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7" name="Rectángulo 6"/>
          <p:cNvSpPr/>
          <p:nvPr/>
        </p:nvSpPr>
        <p:spPr>
          <a:xfrm>
            <a:off x="5104108" y="2569766"/>
            <a:ext cx="1775663" cy="10538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9" name="Rectángulo 8"/>
          <p:cNvSpPr/>
          <p:nvPr/>
        </p:nvSpPr>
        <p:spPr>
          <a:xfrm>
            <a:off x="2789695" y="2608441"/>
            <a:ext cx="1301857" cy="10538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cxnSp>
        <p:nvCxnSpPr>
          <p:cNvPr id="11" name="Conector recto de flecha 10"/>
          <p:cNvCxnSpPr>
            <a:stCxn id="5" idx="3"/>
          </p:cNvCxnSpPr>
          <p:nvPr/>
        </p:nvCxnSpPr>
        <p:spPr>
          <a:xfrm flipV="1">
            <a:off x="1952786" y="3068664"/>
            <a:ext cx="83690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2936928" y="2745498"/>
            <a:ext cx="196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Testua</a:t>
            </a:r>
          </a:p>
          <a:p>
            <a:r>
              <a:rPr lang="eu-ES" dirty="0" smtClean="0"/>
              <a:t>ulertu</a:t>
            </a:r>
            <a:endParaRPr lang="eu-ES" dirty="0"/>
          </a:p>
        </p:txBody>
      </p:sp>
      <p:cxnSp>
        <p:nvCxnSpPr>
          <p:cNvPr id="15" name="Conector recto de flecha 14"/>
          <p:cNvCxnSpPr/>
          <p:nvPr/>
        </p:nvCxnSpPr>
        <p:spPr>
          <a:xfrm flipV="1">
            <a:off x="4117383" y="3068663"/>
            <a:ext cx="960894" cy="21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5274589" y="2811650"/>
            <a:ext cx="196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Laburpenak egin</a:t>
            </a:r>
          </a:p>
        </p:txBody>
      </p:sp>
      <p:cxnSp>
        <p:nvCxnSpPr>
          <p:cNvPr id="6" name="Conector recto de flecha 5"/>
          <p:cNvCxnSpPr/>
          <p:nvPr/>
        </p:nvCxnSpPr>
        <p:spPr>
          <a:xfrm flipV="1">
            <a:off x="6879771" y="2222943"/>
            <a:ext cx="1644297" cy="866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6879771" y="3151501"/>
            <a:ext cx="1396324" cy="1250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8276095" y="2025325"/>
            <a:ext cx="2634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Esaldiak</a:t>
            </a:r>
            <a:r>
              <a:rPr lang="es-ES" dirty="0" smtClean="0"/>
              <a:t> </a:t>
            </a:r>
            <a:r>
              <a:rPr lang="es-ES" dirty="0" err="1" smtClean="0"/>
              <a:t>aukeratuz</a:t>
            </a:r>
            <a:endParaRPr lang="es-ES" dirty="0" smtClean="0"/>
          </a:p>
          <a:p>
            <a:pPr algn="ctr"/>
            <a:r>
              <a:rPr lang="es-ES" dirty="0" err="1" smtClean="0"/>
              <a:t>laburtzea</a:t>
            </a:r>
            <a:endParaRPr lang="es-ES" dirty="0" smtClean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8665" y="1087172"/>
            <a:ext cx="1028091" cy="2142576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8070799" y="4212349"/>
            <a:ext cx="2634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Testa </a:t>
            </a:r>
            <a:r>
              <a:rPr lang="es-ES" dirty="0" err="1" smtClean="0"/>
              <a:t>berridatziz</a:t>
            </a:r>
            <a:r>
              <a:rPr lang="es-ES" dirty="0" smtClean="0"/>
              <a:t> </a:t>
            </a:r>
            <a:r>
              <a:rPr lang="es-ES" dirty="0" err="1" smtClean="0"/>
              <a:t>laburtzea</a:t>
            </a:r>
            <a:endParaRPr lang="es-ES" dirty="0" smtClean="0"/>
          </a:p>
        </p:txBody>
      </p:sp>
      <p:pic>
        <p:nvPicPr>
          <p:cNvPr id="20" name="Picture 2" descr="Resultado de imagen de correcamin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513" y="3457981"/>
            <a:ext cx="1215891" cy="20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Resultado de imagen de bugs bun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96" y="4886164"/>
            <a:ext cx="2514239" cy="172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Llamada ovalada 21"/>
          <p:cNvSpPr/>
          <p:nvPr/>
        </p:nvSpPr>
        <p:spPr>
          <a:xfrm>
            <a:off x="1573815" y="4128393"/>
            <a:ext cx="5625884" cy="1038386"/>
          </a:xfrm>
          <a:prstGeom prst="wedgeEllipseCallout">
            <a:avLst>
              <a:gd name="adj1" fmla="val -53340"/>
              <a:gd name="adj2" fmla="val 6697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23" name="CuadroTexto 22"/>
          <p:cNvSpPr txBox="1"/>
          <p:nvPr/>
        </p:nvSpPr>
        <p:spPr>
          <a:xfrm>
            <a:off x="2263489" y="4359220"/>
            <a:ext cx="4246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Hau da gaur egin beharko duzuna!!!</a:t>
            </a:r>
          </a:p>
          <a:p>
            <a:r>
              <a:rPr lang="eu-ES" dirty="0" smtClean="0"/>
              <a:t>             </a:t>
            </a:r>
            <a:r>
              <a:rPr lang="eu-ES" dirty="0" err="1" smtClean="0"/>
              <a:t>Compress-Eus</a:t>
            </a:r>
            <a:r>
              <a:rPr lang="eu-ES" dirty="0" smtClean="0"/>
              <a:t> erabili!!!</a:t>
            </a: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31934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u-ES" dirty="0" smtClean="0"/>
              <a:t>Nola egin laburpenak </a:t>
            </a:r>
            <a:r>
              <a:rPr lang="eu-ES" dirty="0" err="1" smtClean="0"/>
              <a:t>compress-eus</a:t>
            </a:r>
            <a:r>
              <a:rPr lang="eu-ES" dirty="0" smtClean="0"/>
              <a:t> erabilita?</a:t>
            </a:r>
            <a:endParaRPr lang="eu-ES" dirty="0"/>
          </a:p>
        </p:txBody>
      </p:sp>
      <p:pic>
        <p:nvPicPr>
          <p:cNvPr id="18436" name="Picture 4" descr="Resultado de imagen de pato lu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262" y="2630384"/>
            <a:ext cx="3083571" cy="294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29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u-ES" sz="3600" dirty="0" smtClean="0"/>
              <a:t>erregistratu</a:t>
            </a:r>
            <a:endParaRPr lang="eu-ES" sz="3600" dirty="0"/>
          </a:p>
        </p:txBody>
      </p:sp>
      <p:pic>
        <p:nvPicPr>
          <p:cNvPr id="18434" name="Picture 2" descr="Resultado de imagen de bugs bu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573" y="3037183"/>
            <a:ext cx="193357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ovalada 4"/>
          <p:cNvSpPr/>
          <p:nvPr/>
        </p:nvSpPr>
        <p:spPr>
          <a:xfrm>
            <a:off x="6099048" y="3030393"/>
            <a:ext cx="2749473" cy="1135063"/>
          </a:xfrm>
          <a:prstGeom prst="wedgeEllipseCallout">
            <a:avLst>
              <a:gd name="adj1" fmla="val 61050"/>
              <a:gd name="adj2" fmla="val 2809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8" name="CuadroTexto 7"/>
          <p:cNvSpPr txBox="1"/>
          <p:nvPr/>
        </p:nvSpPr>
        <p:spPr>
          <a:xfrm>
            <a:off x="6323308" y="3274758"/>
            <a:ext cx="2525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Honako webgune honetara joango gara</a:t>
            </a:r>
            <a:endParaRPr lang="eu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922454" y="3030393"/>
            <a:ext cx="515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>
                <a:solidFill>
                  <a:srgbClr val="0070C0"/>
                </a:solidFill>
                <a:hlinkClick r:id="rId3"/>
              </a:rPr>
              <a:t>http://ixa2.si.ehu.es/compress-eus</a:t>
            </a:r>
            <a:endParaRPr lang="eu-E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4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u-ES" sz="3600" dirty="0" smtClean="0"/>
              <a:t>erregistratu</a:t>
            </a:r>
            <a:endParaRPr lang="eu-ES" sz="3600" dirty="0"/>
          </a:p>
        </p:txBody>
      </p:sp>
      <p:pic>
        <p:nvPicPr>
          <p:cNvPr id="18434" name="Picture 2" descr="Resultado de imagen de bugs bu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573" y="3037183"/>
            <a:ext cx="193357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ovalada 4"/>
          <p:cNvSpPr/>
          <p:nvPr/>
        </p:nvSpPr>
        <p:spPr>
          <a:xfrm>
            <a:off x="6099048" y="3030393"/>
            <a:ext cx="2749473" cy="1135063"/>
          </a:xfrm>
          <a:prstGeom prst="wedgeEllipseCallout">
            <a:avLst>
              <a:gd name="adj1" fmla="val 61050"/>
              <a:gd name="adj2" fmla="val 2809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81" y="1784009"/>
            <a:ext cx="4586146" cy="344282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221" y="4829665"/>
            <a:ext cx="276044" cy="39716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323308" y="3274758"/>
            <a:ext cx="2525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Gezia dagoen tokian klik egin</a:t>
            </a: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369150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u-ES" sz="3600" dirty="0" smtClean="0"/>
              <a:t>erregistratu</a:t>
            </a:r>
            <a:endParaRPr lang="eu-ES" sz="3600" dirty="0"/>
          </a:p>
        </p:txBody>
      </p:sp>
      <p:pic>
        <p:nvPicPr>
          <p:cNvPr id="18434" name="Picture 2" descr="Resultado de imagen de bugs bu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573" y="3037183"/>
            <a:ext cx="193357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ovalada 4"/>
          <p:cNvSpPr/>
          <p:nvPr/>
        </p:nvSpPr>
        <p:spPr>
          <a:xfrm>
            <a:off x="6099048" y="3030393"/>
            <a:ext cx="2749473" cy="1135063"/>
          </a:xfrm>
          <a:prstGeom prst="wedgeEllipseCallout">
            <a:avLst>
              <a:gd name="adj1" fmla="val 61050"/>
              <a:gd name="adj2" fmla="val 2809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8" name="CuadroTexto 7"/>
          <p:cNvSpPr txBox="1"/>
          <p:nvPr/>
        </p:nvSpPr>
        <p:spPr>
          <a:xfrm>
            <a:off x="6564334" y="3397240"/>
            <a:ext cx="2525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Zure datuak bete.</a:t>
            </a:r>
            <a:endParaRPr lang="eu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76" y="2093976"/>
            <a:ext cx="5438080" cy="297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0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lamada ovalada 4"/>
          <p:cNvSpPr/>
          <p:nvPr/>
        </p:nvSpPr>
        <p:spPr>
          <a:xfrm>
            <a:off x="2528834" y="619931"/>
            <a:ext cx="3654990" cy="1896571"/>
          </a:xfrm>
          <a:prstGeom prst="wedgeEllipseCallout">
            <a:avLst>
              <a:gd name="adj1" fmla="val -51011"/>
              <a:gd name="adj2" fmla="val 762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2702771" y="1176688"/>
            <a:ext cx="3632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Egun on, denoi!! Gaur </a:t>
            </a:r>
            <a:r>
              <a:rPr lang="eu-ES" dirty="0" err="1" smtClean="0"/>
              <a:t>Compress-Eus</a:t>
            </a:r>
            <a:r>
              <a:rPr lang="eu-ES" dirty="0" smtClean="0"/>
              <a:t> tresna erabiliko duzue. </a:t>
            </a:r>
            <a:endParaRPr lang="es-ES" dirty="0"/>
          </a:p>
        </p:txBody>
      </p:sp>
      <p:pic>
        <p:nvPicPr>
          <p:cNvPr id="1026" name="Picture 2" descr="Resultado de imagen de bugs bu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99" y="2115517"/>
            <a:ext cx="1554134" cy="353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229" y="3129526"/>
            <a:ext cx="2533650" cy="2524125"/>
          </a:xfrm>
          <a:prstGeom prst="rect">
            <a:avLst/>
          </a:prstGeom>
        </p:spPr>
      </p:pic>
      <p:sp>
        <p:nvSpPr>
          <p:cNvPr id="9" name="Llamada ovalada 8"/>
          <p:cNvSpPr/>
          <p:nvPr/>
        </p:nvSpPr>
        <p:spPr>
          <a:xfrm>
            <a:off x="6943241" y="867905"/>
            <a:ext cx="3228813" cy="1797803"/>
          </a:xfrm>
          <a:prstGeom prst="wedgeEllipseCallout">
            <a:avLst>
              <a:gd name="adj1" fmla="val 39941"/>
              <a:gd name="adj2" fmla="val 7092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7206712" y="1316173"/>
            <a:ext cx="2965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/>
              <a:t>Jarraian zertarako eta nola erabiltzen den ikusiko </a:t>
            </a:r>
            <a:r>
              <a:rPr lang="eu-ES" dirty="0" smtClean="0"/>
              <a:t>dugu. 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524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u-ES" sz="3600" dirty="0" smtClean="0"/>
              <a:t>erregistratu</a:t>
            </a:r>
            <a:endParaRPr lang="eu-ES" sz="3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285" y="3534665"/>
            <a:ext cx="1997450" cy="2523445"/>
          </a:xfrm>
          <a:prstGeom prst="rect">
            <a:avLst/>
          </a:prstGeom>
        </p:spPr>
      </p:pic>
      <p:pic>
        <p:nvPicPr>
          <p:cNvPr id="1028" name="Picture 4" descr="Resultado de imagen de bugs bunny looney to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0497"/>
            <a:ext cx="2232685" cy="30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lamada ovalada 11"/>
          <p:cNvSpPr/>
          <p:nvPr/>
        </p:nvSpPr>
        <p:spPr>
          <a:xfrm>
            <a:off x="669471" y="1289957"/>
            <a:ext cx="3559629" cy="1804249"/>
          </a:xfrm>
          <a:prstGeom prst="wedgeEllipseCallout">
            <a:avLst>
              <a:gd name="adj1" fmla="val -29156"/>
              <a:gd name="adj2" fmla="val 792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9" name="Rectángulo 8"/>
          <p:cNvSpPr/>
          <p:nvPr/>
        </p:nvSpPr>
        <p:spPr>
          <a:xfrm>
            <a:off x="1315738" y="1730416"/>
            <a:ext cx="2913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u-ES" dirty="0"/>
              <a:t>Hemen duzu </a:t>
            </a:r>
            <a:r>
              <a:rPr lang="eu-ES" b="1" dirty="0"/>
              <a:t>bideoa</a:t>
            </a:r>
            <a:r>
              <a:rPr lang="eu-ES" dirty="0"/>
              <a:t> argiago ikusteko </a:t>
            </a:r>
            <a:r>
              <a:rPr lang="eu-ES" b="1" dirty="0"/>
              <a:t>nola</a:t>
            </a:r>
            <a:r>
              <a:rPr lang="eu-ES" dirty="0"/>
              <a:t> </a:t>
            </a:r>
            <a:r>
              <a:rPr lang="eu-ES" b="1" dirty="0" smtClean="0"/>
              <a:t>erregistratu</a:t>
            </a:r>
            <a:r>
              <a:rPr lang="eu-ES" dirty="0" smtClean="0"/>
              <a:t>.</a:t>
            </a:r>
            <a:endParaRPr lang="eu-ES" dirty="0"/>
          </a:p>
        </p:txBody>
      </p:sp>
      <p:pic>
        <p:nvPicPr>
          <p:cNvPr id="1030" name="Picture 6" descr="Resultado de imagen de cine dibuj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335" y="2653746"/>
            <a:ext cx="6710803" cy="33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5405257" y="34201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u-ES" dirty="0">
                <a:hlinkClick r:id="rId5"/>
              </a:rPr>
              <a:t>http://</a:t>
            </a:r>
            <a:r>
              <a:rPr lang="eu-ES" dirty="0" smtClean="0">
                <a:hlinkClick r:id="rId5"/>
              </a:rPr>
              <a:t>ixa2.si.ehu.es/clarink/tresnak/compress-eus/bideoak/erregistratu.mp4</a:t>
            </a:r>
            <a:r>
              <a:rPr lang="eu-ES" dirty="0" smtClean="0"/>
              <a:t> </a:t>
            </a: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262779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u-ES" sz="3600" dirty="0" smtClean="0"/>
              <a:t>Testua irakurri eta ulertu</a:t>
            </a:r>
            <a:endParaRPr lang="eu-ES" sz="3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3611571" y="2505983"/>
            <a:ext cx="6090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Ematen </a:t>
            </a:r>
            <a:r>
              <a:rPr lang="eu-ES" dirty="0" err="1" smtClean="0"/>
              <a:t>didaten</a:t>
            </a:r>
            <a:r>
              <a:rPr lang="eu-ES" dirty="0" smtClean="0"/>
              <a:t> testua irakurriko dut. </a:t>
            </a:r>
          </a:p>
          <a:p>
            <a:r>
              <a:rPr lang="eu-ES" dirty="0" smtClean="0"/>
              <a:t>Behar adina aldiz irakurriko dut.</a:t>
            </a:r>
          </a:p>
          <a:p>
            <a:r>
              <a:rPr lang="eu-ES" dirty="0" smtClean="0"/>
              <a:t>Ulertzen ez ditudan hitzak hiztegian begiratuko ditut.</a:t>
            </a:r>
            <a:endParaRPr lang="eu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2366498"/>
            <a:ext cx="1540387" cy="2767646"/>
          </a:xfrm>
          <a:prstGeom prst="rect">
            <a:avLst/>
          </a:prstGeom>
        </p:spPr>
      </p:pic>
      <p:sp>
        <p:nvSpPr>
          <p:cNvPr id="6" name="Llamada ovalada 5"/>
          <p:cNvSpPr/>
          <p:nvPr/>
        </p:nvSpPr>
        <p:spPr>
          <a:xfrm>
            <a:off x="3182462" y="1944391"/>
            <a:ext cx="6519478" cy="2046514"/>
          </a:xfrm>
          <a:prstGeom prst="wedgeEllipseCallout">
            <a:avLst>
              <a:gd name="adj1" fmla="val -54190"/>
              <a:gd name="adj2" fmla="val 121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pic>
        <p:nvPicPr>
          <p:cNvPr id="21506" name="Picture 2" descr="Resultado de imagen de bugs bun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71" y="4221938"/>
            <a:ext cx="1857375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lamada ovalada 8"/>
          <p:cNvSpPr/>
          <p:nvPr/>
        </p:nvSpPr>
        <p:spPr>
          <a:xfrm>
            <a:off x="6507333" y="4105793"/>
            <a:ext cx="3194607" cy="1690573"/>
          </a:xfrm>
          <a:prstGeom prst="wedgeEllipseCallout">
            <a:avLst>
              <a:gd name="adj1" fmla="val -76506"/>
              <a:gd name="adj2" fmla="val 131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8" name="CuadroTexto 7"/>
          <p:cNvSpPr txBox="1"/>
          <p:nvPr/>
        </p:nvSpPr>
        <p:spPr>
          <a:xfrm>
            <a:off x="6839820" y="4627913"/>
            <a:ext cx="286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Ederto Lukas!</a:t>
            </a:r>
          </a:p>
          <a:p>
            <a:r>
              <a:rPr lang="eu-ES" dirty="0" smtClean="0"/>
              <a:t>Begira nola egiten den!!!</a:t>
            </a: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173173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u-ES" sz="3600" dirty="0" smtClean="0"/>
              <a:t>Testua irakurri eta ulertu</a:t>
            </a:r>
            <a:endParaRPr lang="eu-ES" sz="36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8127" y="3042475"/>
            <a:ext cx="1590675" cy="2867025"/>
          </a:xfrm>
          <a:prstGeom prst="rect">
            <a:avLst/>
          </a:prstGeom>
        </p:spPr>
      </p:pic>
      <p:sp>
        <p:nvSpPr>
          <p:cNvPr id="12" name="Llamada ovalada 11"/>
          <p:cNvSpPr/>
          <p:nvPr/>
        </p:nvSpPr>
        <p:spPr>
          <a:xfrm>
            <a:off x="7448654" y="2782839"/>
            <a:ext cx="2749473" cy="1135063"/>
          </a:xfrm>
          <a:prstGeom prst="wedgeEllipseCallout">
            <a:avLst>
              <a:gd name="adj1" fmla="val 61050"/>
              <a:gd name="adj2" fmla="val 2809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11" name="CuadroTexto 10"/>
          <p:cNvSpPr txBox="1"/>
          <p:nvPr/>
        </p:nvSpPr>
        <p:spPr>
          <a:xfrm>
            <a:off x="7651856" y="3128609"/>
            <a:ext cx="2343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Hau aurkituko duzu.</a:t>
            </a:r>
            <a:endParaRPr lang="eu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41" y="1617889"/>
            <a:ext cx="6562725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u-ES" sz="3600" dirty="0" smtClean="0"/>
              <a:t>Testua irakurri eta ulertu</a:t>
            </a:r>
            <a:endParaRPr lang="eu-ES" sz="36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8127" y="3042475"/>
            <a:ext cx="1590675" cy="2867025"/>
          </a:xfrm>
          <a:prstGeom prst="rect">
            <a:avLst/>
          </a:prstGeom>
        </p:spPr>
      </p:pic>
      <p:sp>
        <p:nvSpPr>
          <p:cNvPr id="12" name="Llamada ovalada 11"/>
          <p:cNvSpPr/>
          <p:nvPr/>
        </p:nvSpPr>
        <p:spPr>
          <a:xfrm>
            <a:off x="7222210" y="2634713"/>
            <a:ext cx="2975917" cy="1283190"/>
          </a:xfrm>
          <a:prstGeom prst="wedgeEllipseCallout">
            <a:avLst>
              <a:gd name="adj1" fmla="val 61050"/>
              <a:gd name="adj2" fmla="val 2809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11" name="CuadroTexto 10"/>
          <p:cNvSpPr txBox="1"/>
          <p:nvPr/>
        </p:nvSpPr>
        <p:spPr>
          <a:xfrm>
            <a:off x="7419624" y="2953142"/>
            <a:ext cx="2778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Koadroaren barruko testua irakurri behar da.</a:t>
            </a:r>
            <a:endParaRPr lang="eu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56" y="1601560"/>
            <a:ext cx="6562725" cy="512445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41715" y="2371241"/>
            <a:ext cx="3215885" cy="4153545"/>
          </a:xfrm>
          <a:prstGeom prst="rect">
            <a:avLst/>
          </a:prstGeom>
          <a:noFill/>
          <a:ln w="50800">
            <a:solidFill>
              <a:srgbClr val="61E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9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u-ES" sz="3600" dirty="0" smtClean="0"/>
              <a:t>Testua irakurri eta ulertu</a:t>
            </a:r>
            <a:endParaRPr lang="eu-ES" sz="3600" dirty="0"/>
          </a:p>
        </p:txBody>
      </p:sp>
      <p:pic>
        <p:nvPicPr>
          <p:cNvPr id="1028" name="Picture 4" descr="Resultado de imagen de bugs bunny looney to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0497"/>
            <a:ext cx="2232685" cy="30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lamada ovalada 11"/>
          <p:cNvSpPr/>
          <p:nvPr/>
        </p:nvSpPr>
        <p:spPr>
          <a:xfrm>
            <a:off x="669472" y="1502229"/>
            <a:ext cx="3347358" cy="1591977"/>
          </a:xfrm>
          <a:prstGeom prst="wedgeEllipseCallout">
            <a:avLst>
              <a:gd name="adj1" fmla="val -29156"/>
              <a:gd name="adj2" fmla="val 792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9" name="Rectángulo 8"/>
          <p:cNvSpPr/>
          <p:nvPr/>
        </p:nvSpPr>
        <p:spPr>
          <a:xfrm>
            <a:off x="1234096" y="1903260"/>
            <a:ext cx="2913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u-ES" dirty="0"/>
              <a:t>Hemen duzu </a:t>
            </a:r>
            <a:r>
              <a:rPr lang="eu-ES" b="1" dirty="0"/>
              <a:t>bideoa</a:t>
            </a:r>
            <a:r>
              <a:rPr lang="eu-ES" dirty="0"/>
              <a:t> argiago </a:t>
            </a:r>
            <a:r>
              <a:rPr lang="eu-ES" dirty="0" smtClean="0"/>
              <a:t>ikusteko.</a:t>
            </a:r>
            <a:endParaRPr lang="eu-ES" dirty="0"/>
          </a:p>
        </p:txBody>
      </p:sp>
      <p:pic>
        <p:nvPicPr>
          <p:cNvPr id="1030" name="Picture 6" descr="Resultado de imagen de cine dibuj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335" y="2653746"/>
            <a:ext cx="6710803" cy="33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430831" y="353466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u-ES" dirty="0">
                <a:hlinkClick r:id="rId4"/>
              </a:rPr>
              <a:t>http://</a:t>
            </a:r>
            <a:r>
              <a:rPr lang="eu-ES" dirty="0" smtClean="0">
                <a:hlinkClick r:id="rId4"/>
              </a:rPr>
              <a:t>ixa2.si.ehu.es/clarink/tresnak/compress-eus/bideoak/testuairakurri.mp4</a:t>
            </a:r>
            <a:r>
              <a:rPr lang="eu-ES" dirty="0" smtClean="0"/>
              <a:t> </a:t>
            </a:r>
            <a:endParaRPr lang="eu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8862" y="3460462"/>
            <a:ext cx="199072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3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u-ES" sz="3600" dirty="0" smtClean="0"/>
              <a:t>Laburpenak EGIN</a:t>
            </a:r>
            <a:endParaRPr lang="eu-ES" sz="3600" dirty="0"/>
          </a:p>
        </p:txBody>
      </p:sp>
      <p:pic>
        <p:nvPicPr>
          <p:cNvPr id="23554" name="Picture 2" descr="Resultado de imagen de bugs bu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70" y="2479729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lamada ovalada 5"/>
          <p:cNvSpPr/>
          <p:nvPr/>
        </p:nvSpPr>
        <p:spPr>
          <a:xfrm>
            <a:off x="2640020" y="1623839"/>
            <a:ext cx="7026494" cy="2344003"/>
          </a:xfrm>
          <a:prstGeom prst="wedgeEllipseCallout">
            <a:avLst>
              <a:gd name="adj1" fmla="val -61084"/>
              <a:gd name="adj2" fmla="val 197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5" name="CuadroTexto 4"/>
          <p:cNvSpPr txBox="1"/>
          <p:nvPr/>
        </p:nvSpPr>
        <p:spPr>
          <a:xfrm>
            <a:off x="3634081" y="2093976"/>
            <a:ext cx="5483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Bi laburpen mota egin behar dituzu:</a:t>
            </a:r>
          </a:p>
          <a:p>
            <a:endParaRPr lang="eu-ES" dirty="0" smtClean="0"/>
          </a:p>
          <a:p>
            <a:r>
              <a:rPr lang="eu-ES" dirty="0" smtClean="0"/>
              <a:t>1-  </a:t>
            </a:r>
            <a:r>
              <a:rPr lang="eu-ES" b="1" dirty="0" smtClean="0"/>
              <a:t>Esaldiak aukeratuz </a:t>
            </a:r>
            <a:r>
              <a:rPr lang="eu-ES" dirty="0" smtClean="0"/>
              <a:t>egindako laburpena  </a:t>
            </a:r>
          </a:p>
          <a:p>
            <a:r>
              <a:rPr lang="eu-ES" dirty="0" smtClean="0"/>
              <a:t>2-  </a:t>
            </a:r>
            <a:r>
              <a:rPr lang="eu-ES" b="1" dirty="0"/>
              <a:t>T</a:t>
            </a:r>
            <a:r>
              <a:rPr lang="eu-ES" b="1" dirty="0" smtClean="0"/>
              <a:t>estua berridatziz </a:t>
            </a:r>
            <a:r>
              <a:rPr lang="eu-ES" dirty="0" smtClean="0"/>
              <a:t>egindako laburpena</a:t>
            </a: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31694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u-ES" sz="3600" dirty="0" smtClean="0"/>
              <a:t>Laburpenak EGIN</a:t>
            </a:r>
            <a:endParaRPr lang="eu-ES" sz="3600" dirty="0"/>
          </a:p>
        </p:txBody>
      </p:sp>
      <p:pic>
        <p:nvPicPr>
          <p:cNvPr id="23554" name="Picture 2" descr="Resultado de imagen de bugs bu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70" y="2479729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lamada ovalada 5"/>
          <p:cNvSpPr/>
          <p:nvPr/>
        </p:nvSpPr>
        <p:spPr>
          <a:xfrm>
            <a:off x="2640020" y="1623839"/>
            <a:ext cx="7026494" cy="2344003"/>
          </a:xfrm>
          <a:prstGeom prst="wedgeEllipseCallout">
            <a:avLst>
              <a:gd name="adj1" fmla="val -61084"/>
              <a:gd name="adj2" fmla="val 197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5" name="CuadroTexto 4"/>
          <p:cNvSpPr txBox="1"/>
          <p:nvPr/>
        </p:nvSpPr>
        <p:spPr>
          <a:xfrm>
            <a:off x="3634081" y="2093976"/>
            <a:ext cx="5483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Bi laburpen mota egin behar dituzu:</a:t>
            </a:r>
          </a:p>
          <a:p>
            <a:endParaRPr lang="eu-ES" dirty="0" smtClean="0"/>
          </a:p>
          <a:p>
            <a:r>
              <a:rPr lang="eu-ES" dirty="0" smtClean="0"/>
              <a:t>1-  </a:t>
            </a:r>
            <a:r>
              <a:rPr lang="eu-ES" b="1" dirty="0" smtClean="0"/>
              <a:t>Esaldiak aukeratuz </a:t>
            </a:r>
            <a:r>
              <a:rPr lang="eu-ES" dirty="0" smtClean="0"/>
              <a:t>egindako laburpena  </a:t>
            </a:r>
          </a:p>
          <a:p>
            <a:r>
              <a:rPr lang="eu-ES" dirty="0" smtClean="0"/>
              <a:t>2-  </a:t>
            </a:r>
            <a:r>
              <a:rPr lang="eu-ES" b="1" dirty="0"/>
              <a:t>T</a:t>
            </a:r>
            <a:r>
              <a:rPr lang="eu-ES" b="1" dirty="0" smtClean="0"/>
              <a:t>estua berridatziz </a:t>
            </a:r>
            <a:r>
              <a:rPr lang="eu-ES" dirty="0" smtClean="0"/>
              <a:t>egindako laburpena</a:t>
            </a:r>
            <a:endParaRPr lang="eu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834" y="3666594"/>
            <a:ext cx="1943747" cy="288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u-ES" sz="3600" dirty="0" smtClean="0"/>
              <a:t>Laburpena egin</a:t>
            </a:r>
            <a:endParaRPr lang="eu-ES" sz="3600" dirty="0"/>
          </a:p>
        </p:txBody>
      </p:sp>
      <p:pic>
        <p:nvPicPr>
          <p:cNvPr id="24578" name="Picture 2" descr="Resultado de imagen de bugs bu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93" y="2865915"/>
            <a:ext cx="1857375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389255" y="2823536"/>
            <a:ext cx="5705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Lasai, Lukas. Nire bi lagun arduratuko dira </a:t>
            </a:r>
            <a:r>
              <a:rPr lang="eu-ES" b="1" dirty="0" smtClean="0"/>
              <a:t>esaldiak aukeratuz  eta testua berridatziz laburpenak nola egin</a:t>
            </a:r>
            <a:r>
              <a:rPr lang="eu-ES" dirty="0" smtClean="0"/>
              <a:t> azaltzeaz.</a:t>
            </a:r>
            <a:endParaRPr lang="eu-ES" dirty="0"/>
          </a:p>
        </p:txBody>
      </p:sp>
      <p:sp>
        <p:nvSpPr>
          <p:cNvPr id="6" name="Llamada ovalada 5"/>
          <p:cNvSpPr/>
          <p:nvPr/>
        </p:nvSpPr>
        <p:spPr>
          <a:xfrm>
            <a:off x="2750759" y="2163771"/>
            <a:ext cx="6696577" cy="2314738"/>
          </a:xfrm>
          <a:prstGeom prst="wedgeEllipseCallout">
            <a:avLst>
              <a:gd name="adj1" fmla="val -61084"/>
              <a:gd name="adj2" fmla="val 197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72056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u-ES" sz="3600" dirty="0" smtClean="0"/>
              <a:t>Laburpena egin</a:t>
            </a:r>
            <a:endParaRPr lang="eu-ES" sz="3600" dirty="0"/>
          </a:p>
        </p:txBody>
      </p:sp>
      <p:pic>
        <p:nvPicPr>
          <p:cNvPr id="24578" name="Picture 2" descr="Resultado de imagen de bugs bu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93" y="2865915"/>
            <a:ext cx="1857375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389255" y="2823536"/>
            <a:ext cx="5705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Lasai, Lukas. Nire bi lagun arduratuko dira </a:t>
            </a:r>
            <a:r>
              <a:rPr lang="eu-ES" b="1" dirty="0" smtClean="0"/>
              <a:t>esaldiak aukeratuz  eta testua berridatziz laburpenak nola egin</a:t>
            </a:r>
            <a:r>
              <a:rPr lang="eu-ES" dirty="0" smtClean="0"/>
              <a:t> azaltzeaz.</a:t>
            </a:r>
            <a:endParaRPr lang="eu-ES" dirty="0"/>
          </a:p>
        </p:txBody>
      </p:sp>
      <p:sp>
        <p:nvSpPr>
          <p:cNvPr id="6" name="Llamada ovalada 5"/>
          <p:cNvSpPr/>
          <p:nvPr/>
        </p:nvSpPr>
        <p:spPr>
          <a:xfrm>
            <a:off x="2750759" y="2163771"/>
            <a:ext cx="6696577" cy="2314738"/>
          </a:xfrm>
          <a:prstGeom prst="wedgeEllipseCallout">
            <a:avLst>
              <a:gd name="adj1" fmla="val -61084"/>
              <a:gd name="adj2" fmla="val 197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pic>
        <p:nvPicPr>
          <p:cNvPr id="7" name="Picture 2" descr="Resultado de imagen de coyote looney to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565" y="34898"/>
            <a:ext cx="1548418" cy="209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8440314" y="864392"/>
            <a:ext cx="2977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dirty="0" smtClean="0"/>
              <a:t>Esaldiak aukeratuz laburtzea</a:t>
            </a: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92206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u-ES" sz="3600" dirty="0" smtClean="0"/>
              <a:t>Laburpena egin</a:t>
            </a:r>
            <a:endParaRPr lang="eu-ES" sz="3600" dirty="0"/>
          </a:p>
        </p:txBody>
      </p:sp>
      <p:pic>
        <p:nvPicPr>
          <p:cNvPr id="24578" name="Picture 2" descr="Resultado de imagen de bugs bu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93" y="2865915"/>
            <a:ext cx="1857375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389255" y="2823536"/>
            <a:ext cx="5705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Lasai, Lukas. Nire bi lagun arduratuko dira </a:t>
            </a:r>
            <a:r>
              <a:rPr lang="eu-ES" b="1" dirty="0" smtClean="0"/>
              <a:t>esaldiak aukeratuz  eta testua berridatziz laburpenak nola egin</a:t>
            </a:r>
            <a:r>
              <a:rPr lang="eu-ES" dirty="0" smtClean="0"/>
              <a:t> azaltzeaz.</a:t>
            </a:r>
            <a:endParaRPr lang="eu-ES" dirty="0"/>
          </a:p>
        </p:txBody>
      </p:sp>
      <p:sp>
        <p:nvSpPr>
          <p:cNvPr id="6" name="Llamada ovalada 5"/>
          <p:cNvSpPr/>
          <p:nvPr/>
        </p:nvSpPr>
        <p:spPr>
          <a:xfrm>
            <a:off x="2750759" y="2163771"/>
            <a:ext cx="6696577" cy="2314738"/>
          </a:xfrm>
          <a:prstGeom prst="wedgeEllipseCallout">
            <a:avLst>
              <a:gd name="adj1" fmla="val -61084"/>
              <a:gd name="adj2" fmla="val 197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pic>
        <p:nvPicPr>
          <p:cNvPr id="7" name="Picture 2" descr="Resultado de imagen de coyote looney to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565" y="34898"/>
            <a:ext cx="1548418" cy="209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8440314" y="864392"/>
            <a:ext cx="2977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dirty="0" smtClean="0"/>
              <a:t>Esaldiak aukeratuz laburtzea</a:t>
            </a:r>
            <a:endParaRPr lang="eu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914" y="4406631"/>
            <a:ext cx="1253719" cy="240683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8582633" y="4927704"/>
            <a:ext cx="2977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dirty="0" smtClean="0"/>
              <a:t>Testua berridatziz laburtzea</a:t>
            </a: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122888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ZER EGINGO DUGU?</a:t>
            </a:r>
            <a:endParaRPr lang="es-ES" dirty="0"/>
          </a:p>
        </p:txBody>
      </p:sp>
      <p:pic>
        <p:nvPicPr>
          <p:cNvPr id="2050" name="Picture 2" descr="Resultado de imagen de bugs bu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743" y="1734333"/>
            <a:ext cx="29146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8" y="239040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51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u-ES" sz="3600" dirty="0" smtClean="0"/>
              <a:t>Laburpena egin (esaldiak aukeratuz)</a:t>
            </a:r>
            <a:endParaRPr lang="eu-ES" sz="3600" dirty="0"/>
          </a:p>
        </p:txBody>
      </p:sp>
      <p:sp>
        <p:nvSpPr>
          <p:cNvPr id="6" name="Llamada ovalada 5"/>
          <p:cNvSpPr/>
          <p:nvPr/>
        </p:nvSpPr>
        <p:spPr>
          <a:xfrm>
            <a:off x="3740399" y="1778823"/>
            <a:ext cx="6519478" cy="2046514"/>
          </a:xfrm>
          <a:prstGeom prst="wedgeEllipseCallout">
            <a:avLst>
              <a:gd name="adj1" fmla="val -61084"/>
              <a:gd name="adj2" fmla="val 197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7" name="CuadroTexto 6"/>
          <p:cNvSpPr txBox="1"/>
          <p:nvPr/>
        </p:nvSpPr>
        <p:spPr>
          <a:xfrm>
            <a:off x="4016829" y="2478914"/>
            <a:ext cx="7226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b="1" dirty="0" smtClean="0"/>
              <a:t>Esaldiak aukeratuz  </a:t>
            </a:r>
            <a:r>
              <a:rPr lang="eu-ES" dirty="0" smtClean="0"/>
              <a:t>egingo dugu lehenengo laburpena</a:t>
            </a:r>
            <a:endParaRPr lang="eu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2093976"/>
            <a:ext cx="15430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9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u-ES" sz="3600" dirty="0" smtClean="0"/>
              <a:t>Laburpena egin (esaldiak aukeratuz)</a:t>
            </a:r>
            <a:endParaRPr lang="eu-ES" sz="3600" dirty="0"/>
          </a:p>
        </p:txBody>
      </p:sp>
      <p:sp>
        <p:nvSpPr>
          <p:cNvPr id="6" name="Llamada ovalada 5"/>
          <p:cNvSpPr/>
          <p:nvPr/>
        </p:nvSpPr>
        <p:spPr>
          <a:xfrm>
            <a:off x="3740399" y="1778823"/>
            <a:ext cx="6519478" cy="2046514"/>
          </a:xfrm>
          <a:prstGeom prst="wedgeEllipseCallout">
            <a:avLst>
              <a:gd name="adj1" fmla="val -61084"/>
              <a:gd name="adj2" fmla="val 197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7" name="CuadroTexto 6"/>
          <p:cNvSpPr txBox="1"/>
          <p:nvPr/>
        </p:nvSpPr>
        <p:spPr>
          <a:xfrm>
            <a:off x="4016829" y="2478914"/>
            <a:ext cx="7226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b="1" dirty="0" smtClean="0"/>
              <a:t>Esaldiak aukeratuz  </a:t>
            </a:r>
            <a:r>
              <a:rPr lang="eu-ES" dirty="0" smtClean="0"/>
              <a:t>egingo dugu lehenengo laburpena</a:t>
            </a:r>
            <a:endParaRPr lang="eu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2093976"/>
            <a:ext cx="1543050" cy="2962275"/>
          </a:xfrm>
          <a:prstGeom prst="rect">
            <a:avLst/>
          </a:prstGeom>
        </p:spPr>
      </p:pic>
      <p:pic>
        <p:nvPicPr>
          <p:cNvPr id="8" name="Picture 2" descr="Resultado de imagen de pato lucas looney tu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398" y="4332376"/>
            <a:ext cx="201930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lamada ovalada 9"/>
          <p:cNvSpPr/>
          <p:nvPr/>
        </p:nvSpPr>
        <p:spPr>
          <a:xfrm>
            <a:off x="7108698" y="4109394"/>
            <a:ext cx="2043052" cy="1010134"/>
          </a:xfrm>
          <a:prstGeom prst="wedgeEllipseCallout">
            <a:avLst>
              <a:gd name="adj1" fmla="val -61084"/>
              <a:gd name="adj2" fmla="val 197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11" name="CuadroTexto 10"/>
          <p:cNvSpPr txBox="1"/>
          <p:nvPr/>
        </p:nvSpPr>
        <p:spPr>
          <a:xfrm>
            <a:off x="7630010" y="4380570"/>
            <a:ext cx="1332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Nola?</a:t>
            </a: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294993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u-ES" sz="3600" dirty="0" smtClean="0"/>
              <a:t>Laburpena </a:t>
            </a:r>
            <a:r>
              <a:rPr lang="eu-ES" sz="3600" dirty="0"/>
              <a:t>egin (estrakzioa)</a:t>
            </a:r>
          </a:p>
        </p:txBody>
      </p:sp>
      <p:sp>
        <p:nvSpPr>
          <p:cNvPr id="6" name="Llamada ovalada 5"/>
          <p:cNvSpPr/>
          <p:nvPr/>
        </p:nvSpPr>
        <p:spPr>
          <a:xfrm>
            <a:off x="3740399" y="1778823"/>
            <a:ext cx="6519478" cy="2046514"/>
          </a:xfrm>
          <a:prstGeom prst="wedgeEllipseCallout">
            <a:avLst>
              <a:gd name="adj1" fmla="val -61084"/>
              <a:gd name="adj2" fmla="val 197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2157253"/>
            <a:ext cx="1543050" cy="29622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618495" y="2464231"/>
            <a:ext cx="4804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Irakurriko duzun testua zatituta dago.</a:t>
            </a: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427997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244" y="241344"/>
            <a:ext cx="6937889" cy="636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9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u-ES" sz="3600" dirty="0" smtClean="0"/>
              <a:t>Laburpena </a:t>
            </a:r>
            <a:r>
              <a:rPr lang="eu-ES" sz="3600" dirty="0"/>
              <a:t>egin (</a:t>
            </a:r>
            <a:r>
              <a:rPr lang="eu-ES" sz="3600" dirty="0" smtClean="0"/>
              <a:t>esaldiak aukeratuz)</a:t>
            </a:r>
            <a:endParaRPr lang="eu-ES" sz="3600" dirty="0"/>
          </a:p>
        </p:txBody>
      </p:sp>
      <p:sp>
        <p:nvSpPr>
          <p:cNvPr id="6" name="Llamada ovalada 5"/>
          <p:cNvSpPr/>
          <p:nvPr/>
        </p:nvSpPr>
        <p:spPr>
          <a:xfrm>
            <a:off x="3740399" y="1778823"/>
            <a:ext cx="6519478" cy="2046514"/>
          </a:xfrm>
          <a:prstGeom prst="wedgeEllipseCallout">
            <a:avLst>
              <a:gd name="adj1" fmla="val -61084"/>
              <a:gd name="adj2" fmla="val 197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7" name="CuadroTexto 6"/>
          <p:cNvSpPr txBox="1"/>
          <p:nvPr/>
        </p:nvSpPr>
        <p:spPr>
          <a:xfrm>
            <a:off x="3874682" y="2617414"/>
            <a:ext cx="6250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Gure egitekoa da </a:t>
            </a:r>
            <a:r>
              <a:rPr lang="eu-ES" b="1" dirty="0" smtClean="0"/>
              <a:t>zatirik garrantzitsuenak aukeratzea</a:t>
            </a:r>
            <a:endParaRPr lang="eu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2157253"/>
            <a:ext cx="15430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0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u-ES" sz="3600" dirty="0" smtClean="0"/>
              <a:t>Laburpena </a:t>
            </a:r>
            <a:r>
              <a:rPr lang="eu-ES" sz="3600" dirty="0"/>
              <a:t>egin (</a:t>
            </a:r>
            <a:r>
              <a:rPr lang="eu-ES" sz="3600" dirty="0" smtClean="0"/>
              <a:t>esaldiak aukeratuz)</a:t>
            </a:r>
            <a:endParaRPr lang="eu-ES" sz="3600" dirty="0"/>
          </a:p>
        </p:txBody>
      </p:sp>
      <p:sp>
        <p:nvSpPr>
          <p:cNvPr id="6" name="Llamada ovalada 5"/>
          <p:cNvSpPr/>
          <p:nvPr/>
        </p:nvSpPr>
        <p:spPr>
          <a:xfrm>
            <a:off x="3740399" y="1778823"/>
            <a:ext cx="6519478" cy="2046514"/>
          </a:xfrm>
          <a:prstGeom prst="wedgeEllipseCallout">
            <a:avLst>
              <a:gd name="adj1" fmla="val -61084"/>
              <a:gd name="adj2" fmla="val 197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7" name="CuadroTexto 6"/>
          <p:cNvSpPr txBox="1"/>
          <p:nvPr/>
        </p:nvSpPr>
        <p:spPr>
          <a:xfrm>
            <a:off x="3874682" y="2617414"/>
            <a:ext cx="6250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Gure egitekoa da </a:t>
            </a:r>
            <a:r>
              <a:rPr lang="eu-ES" b="1" dirty="0" smtClean="0"/>
              <a:t>zatirik garrantzitsuenak aukeratzea</a:t>
            </a:r>
            <a:endParaRPr lang="eu-ES" b="1" dirty="0"/>
          </a:p>
        </p:txBody>
      </p:sp>
      <p:pic>
        <p:nvPicPr>
          <p:cNvPr id="2050" name="Picture 2" descr="Resultado de imagen de pato lucas looney tu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824" y="4560976"/>
            <a:ext cx="201930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lamada ovalada 7"/>
          <p:cNvSpPr/>
          <p:nvPr/>
        </p:nvSpPr>
        <p:spPr>
          <a:xfrm>
            <a:off x="6878816" y="4348775"/>
            <a:ext cx="2237234" cy="1122127"/>
          </a:xfrm>
          <a:prstGeom prst="wedgeEllipseCallout">
            <a:avLst>
              <a:gd name="adj1" fmla="val -61084"/>
              <a:gd name="adj2" fmla="val 197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3" name="CuadroTexto 2"/>
          <p:cNvSpPr txBox="1"/>
          <p:nvPr/>
        </p:nvSpPr>
        <p:spPr>
          <a:xfrm>
            <a:off x="7000138" y="4781169"/>
            <a:ext cx="2273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Ados. Baina nola?</a:t>
            </a:r>
            <a:endParaRPr lang="eu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48" y="2157253"/>
            <a:ext cx="15430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3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u-ES" sz="3600" dirty="0" smtClean="0"/>
              <a:t>Laburpena </a:t>
            </a:r>
            <a:r>
              <a:rPr lang="eu-ES" sz="3600" dirty="0"/>
              <a:t>egin (</a:t>
            </a:r>
            <a:r>
              <a:rPr lang="eu-ES" sz="3600" dirty="0" smtClean="0"/>
              <a:t>esaldiak aukeratuz)</a:t>
            </a:r>
            <a:endParaRPr lang="eu-ES" sz="3600" dirty="0"/>
          </a:p>
        </p:txBody>
      </p:sp>
      <p:sp>
        <p:nvSpPr>
          <p:cNvPr id="6" name="Llamada ovalada 5"/>
          <p:cNvSpPr/>
          <p:nvPr/>
        </p:nvSpPr>
        <p:spPr>
          <a:xfrm>
            <a:off x="3740399" y="1778823"/>
            <a:ext cx="6519478" cy="2328228"/>
          </a:xfrm>
          <a:prstGeom prst="wedgeEllipseCallout">
            <a:avLst>
              <a:gd name="adj1" fmla="val -61084"/>
              <a:gd name="adj2" fmla="val 197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7" name="CuadroTexto 6"/>
          <p:cNvSpPr txBox="1"/>
          <p:nvPr/>
        </p:nvSpPr>
        <p:spPr>
          <a:xfrm>
            <a:off x="4008965" y="2633897"/>
            <a:ext cx="6250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b="1" dirty="0" smtClean="0"/>
              <a:t>Ezabatu nahi diren zatien gainean klik egingo dugu.</a:t>
            </a:r>
          </a:p>
          <a:p>
            <a:r>
              <a:rPr lang="eu-ES" dirty="0" smtClean="0"/>
              <a:t>Horretarako pista batzuk emango dizkizut.</a:t>
            </a:r>
          </a:p>
          <a:p>
            <a:r>
              <a:rPr lang="eu-ES" b="1" dirty="0" smtClean="0"/>
              <a:t> </a:t>
            </a:r>
            <a:endParaRPr lang="eu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2157253"/>
            <a:ext cx="15430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u-ES" sz="3600" dirty="0" smtClean="0"/>
              <a:t>Laburpena </a:t>
            </a:r>
            <a:r>
              <a:rPr lang="eu-ES" sz="3600" dirty="0"/>
              <a:t>egin (</a:t>
            </a:r>
            <a:r>
              <a:rPr lang="eu-ES" sz="3600" dirty="0" smtClean="0"/>
              <a:t>esaldiak aukeratuz)</a:t>
            </a:r>
            <a:endParaRPr lang="eu-ES" sz="3600" dirty="0"/>
          </a:p>
        </p:txBody>
      </p:sp>
      <p:sp>
        <p:nvSpPr>
          <p:cNvPr id="6" name="Llamada ovalada 5"/>
          <p:cNvSpPr/>
          <p:nvPr/>
        </p:nvSpPr>
        <p:spPr>
          <a:xfrm>
            <a:off x="3595607" y="2093975"/>
            <a:ext cx="6664270" cy="1740251"/>
          </a:xfrm>
          <a:prstGeom prst="wedgeEllipseCallout">
            <a:avLst>
              <a:gd name="adj1" fmla="val -61084"/>
              <a:gd name="adj2" fmla="val 197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7" name="CuadroTexto 6"/>
          <p:cNvSpPr txBox="1"/>
          <p:nvPr/>
        </p:nvSpPr>
        <p:spPr>
          <a:xfrm>
            <a:off x="4008965" y="2633897"/>
            <a:ext cx="6250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b="1" dirty="0" smtClean="0"/>
              <a:t>Ezabatu nahi diren zatien gainean klik egingo dugu.</a:t>
            </a:r>
          </a:p>
          <a:p>
            <a:r>
              <a:rPr lang="eu-ES" dirty="0" smtClean="0"/>
              <a:t>Horretarako pista batzuk emango dizkizuet. </a:t>
            </a:r>
            <a:endParaRPr lang="eu-ES" dirty="0"/>
          </a:p>
          <a:p>
            <a:endParaRPr lang="eu-ES" dirty="0" smtClean="0"/>
          </a:p>
          <a:p>
            <a:r>
              <a:rPr lang="eu-ES" b="1" dirty="0" smtClean="0"/>
              <a:t> </a:t>
            </a:r>
            <a:endParaRPr lang="eu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2157253"/>
            <a:ext cx="1543050" cy="29622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966" y="4047952"/>
            <a:ext cx="6469109" cy="268702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008965" y="4652800"/>
            <a:ext cx="68347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u-ES" dirty="0" smtClean="0"/>
              <a:t>Garrantzitsua dena mantenduko dugu.</a:t>
            </a:r>
          </a:p>
          <a:p>
            <a:endParaRPr lang="eu-ES" dirty="0"/>
          </a:p>
          <a:p>
            <a:r>
              <a:rPr lang="eu-ES" dirty="0" smtClean="0"/>
              <a:t>Ahalik eta gehien laburtuko dugu.</a:t>
            </a:r>
          </a:p>
          <a:p>
            <a:endParaRPr lang="eu-ES" dirty="0"/>
          </a:p>
          <a:p>
            <a:r>
              <a:rPr lang="eu-ES" dirty="0" smtClean="0"/>
              <a:t>Parrafo bakoitzean zati bat mantentzea komeni da.</a:t>
            </a: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73383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u-ES" sz="3600" dirty="0" smtClean="0"/>
              <a:t>Laburpena </a:t>
            </a:r>
            <a:r>
              <a:rPr lang="eu-ES" sz="3600" dirty="0"/>
              <a:t>egin (</a:t>
            </a:r>
            <a:r>
              <a:rPr lang="eu-ES" sz="3600" dirty="0" smtClean="0"/>
              <a:t>esaldiak aukeratuz)</a:t>
            </a:r>
            <a:endParaRPr lang="eu-ES" sz="3600" dirty="0"/>
          </a:p>
        </p:txBody>
      </p:sp>
      <p:sp>
        <p:nvSpPr>
          <p:cNvPr id="6" name="Llamada ovalada 5"/>
          <p:cNvSpPr/>
          <p:nvPr/>
        </p:nvSpPr>
        <p:spPr>
          <a:xfrm>
            <a:off x="3740399" y="2093975"/>
            <a:ext cx="5093635" cy="2013075"/>
          </a:xfrm>
          <a:prstGeom prst="wedgeEllipseCallout">
            <a:avLst>
              <a:gd name="adj1" fmla="val -61084"/>
              <a:gd name="adj2" fmla="val 197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185" y="1940276"/>
            <a:ext cx="1543050" cy="296227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014166" y="2653104"/>
            <a:ext cx="454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dirty="0" smtClean="0"/>
              <a:t>Hemen duzue nik egindako laburpenaren adibidea.</a:t>
            </a: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210165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u-ES" sz="3600" dirty="0" smtClean="0"/>
              <a:t>Laburpena </a:t>
            </a:r>
            <a:r>
              <a:rPr lang="eu-ES" sz="3600" dirty="0"/>
              <a:t>egin (</a:t>
            </a:r>
            <a:r>
              <a:rPr lang="eu-ES" sz="3600" dirty="0" smtClean="0"/>
              <a:t>esaldiak aukeratuz)</a:t>
            </a:r>
            <a:endParaRPr lang="eu-ES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1683883"/>
            <a:ext cx="95631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2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ZER EGINGO DUGU?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1069848" y="3301139"/>
            <a:ext cx="1952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2400" dirty="0" smtClean="0"/>
              <a:t>Laburpenak</a:t>
            </a:r>
            <a:r>
              <a:rPr lang="eu-ES" dirty="0" smtClean="0"/>
              <a:t> </a:t>
            </a: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87162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u-ES" sz="3600" dirty="0" smtClean="0"/>
              <a:t>Laburpena egin(esaldiak aukeratuz)</a:t>
            </a:r>
            <a:endParaRPr lang="eu-ES" sz="3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3803" y="3692101"/>
            <a:ext cx="1722249" cy="3165899"/>
          </a:xfrm>
          <a:prstGeom prst="rect">
            <a:avLst/>
          </a:prstGeom>
        </p:spPr>
      </p:pic>
      <p:sp>
        <p:nvSpPr>
          <p:cNvPr id="6" name="Llamada ovalada 5"/>
          <p:cNvSpPr/>
          <p:nvPr/>
        </p:nvSpPr>
        <p:spPr>
          <a:xfrm>
            <a:off x="7666495" y="1318209"/>
            <a:ext cx="4525505" cy="2030278"/>
          </a:xfrm>
          <a:prstGeom prst="wedgeEllipseCallout">
            <a:avLst>
              <a:gd name="adj1" fmla="val -3354"/>
              <a:gd name="adj2" fmla="val 640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7" name="CuadroTexto 6"/>
          <p:cNvSpPr txBox="1"/>
          <p:nvPr/>
        </p:nvSpPr>
        <p:spPr>
          <a:xfrm>
            <a:off x="8115946" y="1804118"/>
            <a:ext cx="4076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Ezkerreko testuan ezabatu nahi ditugun testu zatien gainean klik egingo dugu.</a:t>
            </a:r>
            <a:endParaRPr lang="eu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69" y="2014841"/>
            <a:ext cx="7122845" cy="450025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506186" y="2596243"/>
            <a:ext cx="3430383" cy="3739243"/>
          </a:xfrm>
          <a:prstGeom prst="rect">
            <a:avLst/>
          </a:prstGeom>
          <a:noFill/>
          <a:ln w="50800">
            <a:solidFill>
              <a:srgbClr val="61E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0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46" y="2093976"/>
            <a:ext cx="6591211" cy="402923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u-ES" sz="3600" dirty="0" smtClean="0"/>
              <a:t>Laburpena </a:t>
            </a:r>
            <a:r>
              <a:rPr lang="eu-ES" sz="3600" dirty="0"/>
              <a:t>egin (</a:t>
            </a:r>
            <a:r>
              <a:rPr lang="eu-ES" sz="3600" dirty="0" smtClean="0"/>
              <a:t>esaldiak aukeratuz)</a:t>
            </a:r>
            <a:endParaRPr lang="eu-ES" sz="3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0814" y="3692101"/>
            <a:ext cx="1722249" cy="3165899"/>
          </a:xfrm>
          <a:prstGeom prst="rect">
            <a:avLst/>
          </a:prstGeom>
        </p:spPr>
      </p:pic>
      <p:sp>
        <p:nvSpPr>
          <p:cNvPr id="6" name="Llamada ovalada 5"/>
          <p:cNvSpPr/>
          <p:nvPr/>
        </p:nvSpPr>
        <p:spPr>
          <a:xfrm>
            <a:off x="7385557" y="1115948"/>
            <a:ext cx="4648200" cy="2434801"/>
          </a:xfrm>
          <a:prstGeom prst="wedgeEllipseCallout">
            <a:avLst>
              <a:gd name="adj1" fmla="val -1246"/>
              <a:gd name="adj2" fmla="val 593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7" name="CuadroTexto 6"/>
          <p:cNvSpPr txBox="1"/>
          <p:nvPr/>
        </p:nvSpPr>
        <p:spPr>
          <a:xfrm>
            <a:off x="7942234" y="1594684"/>
            <a:ext cx="40760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Eskumako testuan ezabatu ez ditugun testu zatiak agertuko zaizkigu, ideia garrantzitsuenak.</a:t>
            </a:r>
          </a:p>
          <a:p>
            <a:r>
              <a:rPr lang="eu-ES" b="1" dirty="0" smtClean="0"/>
              <a:t>Hori da esaldiak aukeratuz egindako gure laburpena.</a:t>
            </a:r>
            <a:endParaRPr lang="eu-ES" b="1" dirty="0"/>
          </a:p>
        </p:txBody>
      </p:sp>
      <p:sp>
        <p:nvSpPr>
          <p:cNvPr id="10" name="Rectángulo 9"/>
          <p:cNvSpPr/>
          <p:nvPr/>
        </p:nvSpPr>
        <p:spPr>
          <a:xfrm>
            <a:off x="4098471" y="2612570"/>
            <a:ext cx="3118758" cy="1567543"/>
          </a:xfrm>
          <a:prstGeom prst="rect">
            <a:avLst/>
          </a:prstGeom>
          <a:noFill/>
          <a:ln w="50800">
            <a:solidFill>
              <a:srgbClr val="61E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62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72" y="2093975"/>
            <a:ext cx="6713133" cy="43884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u-ES" sz="3600" dirty="0" smtClean="0"/>
              <a:t>Laburpena </a:t>
            </a:r>
            <a:r>
              <a:rPr lang="eu-ES" sz="3600" dirty="0"/>
              <a:t>egin (</a:t>
            </a:r>
            <a:r>
              <a:rPr lang="eu-ES" sz="3600" dirty="0" smtClean="0"/>
              <a:t>esaldiak aukeratuz)</a:t>
            </a:r>
            <a:endParaRPr lang="eu-ES" sz="3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0814" y="3692101"/>
            <a:ext cx="1722249" cy="3165899"/>
          </a:xfrm>
          <a:prstGeom prst="rect">
            <a:avLst/>
          </a:prstGeom>
        </p:spPr>
      </p:pic>
      <p:sp>
        <p:nvSpPr>
          <p:cNvPr id="6" name="Llamada ovalada 5"/>
          <p:cNvSpPr/>
          <p:nvPr/>
        </p:nvSpPr>
        <p:spPr>
          <a:xfrm>
            <a:off x="7346197" y="1425843"/>
            <a:ext cx="4845803" cy="2026885"/>
          </a:xfrm>
          <a:prstGeom prst="wedgeEllipseCallout">
            <a:avLst>
              <a:gd name="adj1" fmla="val -3354"/>
              <a:gd name="adj2" fmla="val 640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7" name="CuadroTexto 6"/>
          <p:cNvSpPr txBox="1"/>
          <p:nvPr/>
        </p:nvSpPr>
        <p:spPr>
          <a:xfrm>
            <a:off x="7625166" y="1837425"/>
            <a:ext cx="4312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Egindako laburpenarekin ez baldin bazaude gustura berriro has zaitezke. Horretarako “</a:t>
            </a:r>
            <a:r>
              <a:rPr lang="eu-ES" b="1" dirty="0" smtClean="0"/>
              <a:t>Testua </a:t>
            </a:r>
            <a:r>
              <a:rPr lang="eu-ES" b="1" dirty="0" err="1" smtClean="0"/>
              <a:t>berrasi</a:t>
            </a:r>
            <a:r>
              <a:rPr lang="eu-ES" dirty="0" smtClean="0"/>
              <a:t>” botoia klikatu.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52037" y="2114219"/>
            <a:ext cx="807021" cy="269515"/>
          </a:xfrm>
          <a:prstGeom prst="rect">
            <a:avLst/>
          </a:prstGeom>
          <a:noFill/>
          <a:ln w="50800">
            <a:solidFill>
              <a:srgbClr val="61E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4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22" y="2036062"/>
            <a:ext cx="7222840" cy="46677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u-ES" sz="3600" dirty="0" smtClean="0"/>
              <a:t>Laburpena </a:t>
            </a:r>
            <a:r>
              <a:rPr lang="eu-ES" sz="3600" dirty="0"/>
              <a:t>egin (</a:t>
            </a:r>
            <a:r>
              <a:rPr lang="eu-ES" sz="3600" dirty="0" smtClean="0"/>
              <a:t>esaldiak aukeratuz)</a:t>
            </a:r>
            <a:endParaRPr lang="eu-ES" sz="3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0814" y="3692101"/>
            <a:ext cx="1722249" cy="3165899"/>
          </a:xfrm>
          <a:prstGeom prst="rect">
            <a:avLst/>
          </a:prstGeom>
        </p:spPr>
      </p:pic>
      <p:sp>
        <p:nvSpPr>
          <p:cNvPr id="6" name="Llamada ovalada 5"/>
          <p:cNvSpPr/>
          <p:nvPr/>
        </p:nvSpPr>
        <p:spPr>
          <a:xfrm>
            <a:off x="7480517" y="1422451"/>
            <a:ext cx="4711483" cy="2030278"/>
          </a:xfrm>
          <a:prstGeom prst="wedgeEllipseCallout">
            <a:avLst>
              <a:gd name="adj1" fmla="val -3354"/>
              <a:gd name="adj2" fmla="val 640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7" name="CuadroTexto 6"/>
          <p:cNvSpPr txBox="1"/>
          <p:nvPr/>
        </p:nvSpPr>
        <p:spPr>
          <a:xfrm>
            <a:off x="7861254" y="1975925"/>
            <a:ext cx="4076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Egindako laburpena ondo dagoela uste duzunean, </a:t>
            </a:r>
            <a:r>
              <a:rPr lang="eu-ES" b="1" dirty="0" smtClean="0"/>
              <a:t>“laburpena ikusi eta editatu”</a:t>
            </a:r>
            <a:r>
              <a:rPr lang="eu-ES" dirty="0" smtClean="0"/>
              <a:t> botoia klikatu.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745811" y="2093976"/>
            <a:ext cx="1524331" cy="215272"/>
          </a:xfrm>
          <a:prstGeom prst="rect">
            <a:avLst/>
          </a:prstGeom>
          <a:noFill/>
          <a:ln w="50800">
            <a:solidFill>
              <a:srgbClr val="61E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55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23" y="3159843"/>
            <a:ext cx="1543050" cy="29622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u-ES" sz="3600" dirty="0" err="1" smtClean="0"/>
              <a:t>Laburpema</a:t>
            </a:r>
            <a:r>
              <a:rPr lang="eu-ES" sz="3600" dirty="0" smtClean="0"/>
              <a:t> egin (esaldiak aukeratuz)</a:t>
            </a:r>
            <a:endParaRPr lang="eu-ES" sz="3600" dirty="0"/>
          </a:p>
        </p:txBody>
      </p:sp>
      <p:sp>
        <p:nvSpPr>
          <p:cNvPr id="12" name="Llamada ovalada 11"/>
          <p:cNvSpPr/>
          <p:nvPr/>
        </p:nvSpPr>
        <p:spPr>
          <a:xfrm>
            <a:off x="669472" y="1502229"/>
            <a:ext cx="3347358" cy="1591977"/>
          </a:xfrm>
          <a:prstGeom prst="wedgeEllipseCallout">
            <a:avLst>
              <a:gd name="adj1" fmla="val -27693"/>
              <a:gd name="adj2" fmla="val 689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9" name="Rectángulo 8"/>
          <p:cNvSpPr/>
          <p:nvPr/>
        </p:nvSpPr>
        <p:spPr>
          <a:xfrm>
            <a:off x="1146195" y="1698052"/>
            <a:ext cx="2946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u-ES" dirty="0"/>
              <a:t>Hemen duzu</a:t>
            </a:r>
            <a:r>
              <a:rPr lang="eu-ES" b="1" dirty="0"/>
              <a:t> bideoa </a:t>
            </a:r>
            <a:r>
              <a:rPr lang="eu-ES" dirty="0"/>
              <a:t>argiago </a:t>
            </a:r>
            <a:r>
              <a:rPr lang="eu-ES" dirty="0" smtClean="0"/>
              <a:t>ikusteko nola egin </a:t>
            </a:r>
            <a:r>
              <a:rPr lang="eu-ES" b="1" dirty="0" smtClean="0"/>
              <a:t>laburpenak esaldiak aukeratuz</a:t>
            </a:r>
            <a:endParaRPr lang="eu-ES" b="1" dirty="0"/>
          </a:p>
        </p:txBody>
      </p:sp>
      <p:pic>
        <p:nvPicPr>
          <p:cNvPr id="1030" name="Picture 6" descr="Resultado de imagen de cine dibuj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335" y="2653746"/>
            <a:ext cx="6710803" cy="33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531" y="3657077"/>
            <a:ext cx="1990725" cy="230505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278138" y="34650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u-ES" dirty="0">
                <a:hlinkClick r:id="rId5"/>
              </a:rPr>
              <a:t>http://</a:t>
            </a:r>
            <a:r>
              <a:rPr lang="eu-ES" dirty="0" smtClean="0">
                <a:hlinkClick r:id="rId5"/>
              </a:rPr>
              <a:t>ixa2.si.ehu.es/clarink/tresnak/compress-eus/bideoak/konpresioa.mp4</a:t>
            </a:r>
            <a:r>
              <a:rPr lang="eu-ES" dirty="0" smtClean="0"/>
              <a:t> </a:t>
            </a: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427327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u-ES" sz="3600" dirty="0" smtClean="0"/>
              <a:t>Laburpena </a:t>
            </a:r>
            <a:r>
              <a:rPr lang="eu-ES" sz="3600" dirty="0"/>
              <a:t>egin (</a:t>
            </a:r>
            <a:r>
              <a:rPr lang="eu-ES" sz="3600" dirty="0" smtClean="0"/>
              <a:t>esaldiak aukeratuz)</a:t>
            </a:r>
            <a:endParaRPr lang="eu-ES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23" y="2434938"/>
            <a:ext cx="2247900" cy="3190875"/>
          </a:xfrm>
          <a:prstGeom prst="rect">
            <a:avLst/>
          </a:prstGeom>
        </p:spPr>
      </p:pic>
      <p:sp>
        <p:nvSpPr>
          <p:cNvPr id="8" name="Llamada ovalada 7"/>
          <p:cNvSpPr/>
          <p:nvPr/>
        </p:nvSpPr>
        <p:spPr>
          <a:xfrm>
            <a:off x="2880423" y="2093976"/>
            <a:ext cx="3264835" cy="1483612"/>
          </a:xfrm>
          <a:prstGeom prst="wedgeEllipseCallout">
            <a:avLst>
              <a:gd name="adj1" fmla="val -61084"/>
              <a:gd name="adj2" fmla="val 197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5" name="CuadroTexto 4"/>
          <p:cNvSpPr txBox="1"/>
          <p:nvPr/>
        </p:nvSpPr>
        <p:spPr>
          <a:xfrm>
            <a:off x="3311722" y="2651116"/>
            <a:ext cx="2402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Ulertu duzu, ezta?</a:t>
            </a:r>
            <a:endParaRPr lang="eu-ES" dirty="0"/>
          </a:p>
        </p:txBody>
      </p:sp>
      <p:pic>
        <p:nvPicPr>
          <p:cNvPr id="2052" name="Picture 4" descr="Resultado de imagen de pato luc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800" y="2968337"/>
            <a:ext cx="1724025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69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u-ES" sz="3600" dirty="0" smtClean="0"/>
              <a:t>Laburpena </a:t>
            </a:r>
            <a:r>
              <a:rPr lang="eu-ES" sz="3600" dirty="0"/>
              <a:t>egin (</a:t>
            </a:r>
            <a:r>
              <a:rPr lang="eu-ES" sz="3600" dirty="0" smtClean="0"/>
              <a:t>esaldiak aukeratuz)</a:t>
            </a:r>
            <a:endParaRPr lang="eu-ES" sz="3600" dirty="0"/>
          </a:p>
        </p:txBody>
      </p:sp>
      <p:sp>
        <p:nvSpPr>
          <p:cNvPr id="8" name="Llamada ovalada 7"/>
          <p:cNvSpPr/>
          <p:nvPr/>
        </p:nvSpPr>
        <p:spPr>
          <a:xfrm>
            <a:off x="3153992" y="1859797"/>
            <a:ext cx="4440177" cy="2231756"/>
          </a:xfrm>
          <a:prstGeom prst="wedgeEllipseCallout">
            <a:avLst>
              <a:gd name="adj1" fmla="val -61084"/>
              <a:gd name="adj2" fmla="val 197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pic>
        <p:nvPicPr>
          <p:cNvPr id="1026" name="Picture 2" descr="Resultado de imagen de pato lu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53" y="2693014"/>
            <a:ext cx="201930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806" y="2079844"/>
            <a:ext cx="1804711" cy="288012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583629" y="2340245"/>
            <a:ext cx="387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Bai, ulertu dut nola egin. Baina, </a:t>
            </a:r>
            <a:r>
              <a:rPr lang="eu-ES" b="1" dirty="0" smtClean="0"/>
              <a:t>esaldiak aukeratuz </a:t>
            </a:r>
            <a:r>
              <a:rPr lang="eu-ES" dirty="0" smtClean="0"/>
              <a:t>egindako</a:t>
            </a:r>
            <a:r>
              <a:rPr lang="eu-ES" b="1" dirty="0" smtClean="0"/>
              <a:t> laburpenean akats asko </a:t>
            </a:r>
            <a:r>
              <a:rPr lang="eu-ES" dirty="0" smtClean="0"/>
              <a:t>ikusten ditut</a:t>
            </a:r>
            <a:r>
              <a:rPr lang="eu-ES" b="1" dirty="0" smtClean="0"/>
              <a:t>. Ez dago ondo idatzita</a:t>
            </a:r>
            <a:r>
              <a:rPr lang="eu-ES" dirty="0" smtClean="0"/>
              <a:t>.</a:t>
            </a: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75935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u-ES" sz="3600" dirty="0" smtClean="0"/>
              <a:t>Laburpena </a:t>
            </a:r>
            <a:r>
              <a:rPr lang="eu-ES" sz="3600" dirty="0"/>
              <a:t>egin (</a:t>
            </a:r>
            <a:r>
              <a:rPr lang="eu-ES" sz="3600" dirty="0" smtClean="0"/>
              <a:t>esaldiak aukeratuz)</a:t>
            </a:r>
            <a:endParaRPr lang="eu-ES" sz="3600" dirty="0"/>
          </a:p>
        </p:txBody>
      </p:sp>
      <p:sp>
        <p:nvSpPr>
          <p:cNvPr id="8" name="Llamada ovalada 7"/>
          <p:cNvSpPr/>
          <p:nvPr/>
        </p:nvSpPr>
        <p:spPr>
          <a:xfrm>
            <a:off x="3153992" y="1859797"/>
            <a:ext cx="4440177" cy="1983783"/>
          </a:xfrm>
          <a:prstGeom prst="wedgeEllipseCallout">
            <a:avLst>
              <a:gd name="adj1" fmla="val -61084"/>
              <a:gd name="adj2" fmla="val 197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pic>
        <p:nvPicPr>
          <p:cNvPr id="1026" name="Picture 2" descr="Resultado de imagen de pato lu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53" y="2693014"/>
            <a:ext cx="201930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806" y="2079844"/>
            <a:ext cx="1804711" cy="288012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583629" y="2340245"/>
            <a:ext cx="387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Bai, ulertu dut nola egin. Baina, </a:t>
            </a:r>
            <a:r>
              <a:rPr lang="eu-ES" b="1" dirty="0" smtClean="0"/>
              <a:t>esaldiak aukeratuz </a:t>
            </a:r>
            <a:r>
              <a:rPr lang="eu-ES" dirty="0" smtClean="0"/>
              <a:t>egindako</a:t>
            </a:r>
            <a:r>
              <a:rPr lang="eu-ES" b="1" dirty="0" smtClean="0"/>
              <a:t> laburpenean akats asko </a:t>
            </a:r>
            <a:r>
              <a:rPr lang="eu-ES" dirty="0" smtClean="0"/>
              <a:t>ikusten ditut</a:t>
            </a:r>
            <a:r>
              <a:rPr lang="eu-ES" b="1" dirty="0" smtClean="0"/>
              <a:t>. Ez dago ondo idatzita</a:t>
            </a:r>
            <a:r>
              <a:rPr lang="eu-ES" dirty="0" smtClean="0"/>
              <a:t>.</a:t>
            </a:r>
            <a:endParaRPr lang="eu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622" y="4095750"/>
            <a:ext cx="1647825" cy="2762250"/>
          </a:xfrm>
          <a:prstGeom prst="rect">
            <a:avLst/>
          </a:prstGeom>
        </p:spPr>
      </p:pic>
      <p:sp>
        <p:nvSpPr>
          <p:cNvPr id="9" name="Llamada ovalada 8"/>
          <p:cNvSpPr/>
          <p:nvPr/>
        </p:nvSpPr>
        <p:spPr>
          <a:xfrm>
            <a:off x="2400300" y="4089849"/>
            <a:ext cx="4120827" cy="1951722"/>
          </a:xfrm>
          <a:prstGeom prst="wedgeEllipseCallout">
            <a:avLst>
              <a:gd name="adj1" fmla="val 61050"/>
              <a:gd name="adj2" fmla="val 2809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7" name="CuadroTexto 6"/>
          <p:cNvSpPr txBox="1"/>
          <p:nvPr/>
        </p:nvSpPr>
        <p:spPr>
          <a:xfrm>
            <a:off x="2983548" y="4475744"/>
            <a:ext cx="3611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Lasai, </a:t>
            </a:r>
            <a:r>
              <a:rPr lang="eu-ES" b="1" dirty="0" smtClean="0"/>
              <a:t>akats</a:t>
            </a:r>
            <a:r>
              <a:rPr lang="eu-ES" dirty="0" smtClean="0"/>
              <a:t> horiek orain </a:t>
            </a:r>
            <a:r>
              <a:rPr lang="eu-ES" b="1" dirty="0" smtClean="0"/>
              <a:t>zuzenduko</a:t>
            </a:r>
            <a:r>
              <a:rPr lang="eu-ES" dirty="0" smtClean="0"/>
              <a:t> ditugu. </a:t>
            </a:r>
          </a:p>
          <a:p>
            <a:r>
              <a:rPr lang="eu-ES" b="1" dirty="0" smtClean="0"/>
              <a:t>Testua berridatziz </a:t>
            </a:r>
            <a:r>
              <a:rPr lang="eu-ES" dirty="0" smtClean="0"/>
              <a:t>egindako</a:t>
            </a:r>
            <a:r>
              <a:rPr lang="eu-ES" b="1" dirty="0" smtClean="0"/>
              <a:t> laburpenean.</a:t>
            </a:r>
            <a:endParaRPr lang="eu-ES" b="1" dirty="0"/>
          </a:p>
        </p:txBody>
      </p:sp>
    </p:spTree>
    <p:extLst>
      <p:ext uri="{BB962C8B-B14F-4D97-AF65-F5344CB8AC3E}">
        <p14:creationId xmlns:p14="http://schemas.microsoft.com/office/powerpoint/2010/main" val="363113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z="3600" dirty="0"/>
              <a:t>Laburpena</a:t>
            </a:r>
            <a:r>
              <a:rPr lang="eu-ES" dirty="0"/>
              <a:t> </a:t>
            </a:r>
            <a:r>
              <a:rPr lang="eu-ES" sz="3600" dirty="0"/>
              <a:t>egin </a:t>
            </a:r>
            <a:r>
              <a:rPr lang="eu-ES" sz="3600" dirty="0" smtClean="0"/>
              <a:t>(testua berridatziz)</a:t>
            </a:r>
            <a:endParaRPr lang="eu-ES" sz="3600" dirty="0"/>
          </a:p>
        </p:txBody>
      </p:sp>
      <p:pic>
        <p:nvPicPr>
          <p:cNvPr id="3074" name="Picture 2" descr="Resultado de imagen de correcaminos looney tu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8" y="3861850"/>
            <a:ext cx="2811232" cy="216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ovalada 4"/>
          <p:cNvSpPr/>
          <p:nvPr/>
        </p:nvSpPr>
        <p:spPr>
          <a:xfrm>
            <a:off x="3881080" y="1959429"/>
            <a:ext cx="7418291" cy="2939142"/>
          </a:xfrm>
          <a:prstGeom prst="wedgeEllipseCallout">
            <a:avLst>
              <a:gd name="adj1" fmla="val -61084"/>
              <a:gd name="adj2" fmla="val 197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4" name="CuadroTexto 3"/>
          <p:cNvSpPr txBox="1"/>
          <p:nvPr/>
        </p:nvSpPr>
        <p:spPr>
          <a:xfrm>
            <a:off x="4576981" y="2579914"/>
            <a:ext cx="62488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Bukatu dugu esaldiak aukeratzeaz. </a:t>
            </a:r>
            <a:r>
              <a:rPr lang="eu-ES" b="1" dirty="0" smtClean="0"/>
              <a:t>Orain, testua berridatziz</a:t>
            </a:r>
            <a:r>
              <a:rPr lang="eu-ES" dirty="0" smtClean="0"/>
              <a:t> egingo dugu laburpena. Esaldiak aukeratuz egindako laburpenak dituen </a:t>
            </a:r>
            <a:r>
              <a:rPr lang="eu-ES" b="1" dirty="0" smtClean="0"/>
              <a:t>akatsak zuzenduko ditugu</a:t>
            </a:r>
            <a:r>
              <a:rPr lang="eu-ES" dirty="0" smtClean="0"/>
              <a:t>. Guk </a:t>
            </a:r>
            <a:r>
              <a:rPr lang="eu-ES" b="1" dirty="0" smtClean="0"/>
              <a:t>nahi ditugun aldaketa guztiak</a:t>
            </a:r>
            <a:r>
              <a:rPr lang="eu-ES" dirty="0" smtClean="0"/>
              <a:t> egingo ditugu, horretarako </a:t>
            </a:r>
            <a:r>
              <a:rPr lang="eu-ES" b="1" dirty="0" smtClean="0"/>
              <a:t>gure hitzak </a:t>
            </a:r>
            <a:r>
              <a:rPr lang="eu-ES" dirty="0" smtClean="0"/>
              <a:t>erabilita. </a:t>
            </a: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146491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u-ES" sz="3600" dirty="0"/>
              <a:t>Laburpena egin </a:t>
            </a:r>
            <a:r>
              <a:rPr lang="eu-ES" sz="3600" dirty="0" smtClean="0"/>
              <a:t>(testua berridatziz)</a:t>
            </a:r>
            <a:endParaRPr lang="eu-ES" sz="3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19" y="1875296"/>
            <a:ext cx="7846163" cy="429303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9761" y="3436441"/>
            <a:ext cx="1647825" cy="2762250"/>
          </a:xfrm>
          <a:prstGeom prst="rect">
            <a:avLst/>
          </a:prstGeom>
        </p:spPr>
      </p:pic>
      <p:sp>
        <p:nvSpPr>
          <p:cNvPr id="12" name="Llamada ovalada 11"/>
          <p:cNvSpPr/>
          <p:nvPr/>
        </p:nvSpPr>
        <p:spPr>
          <a:xfrm>
            <a:off x="8431078" y="1875296"/>
            <a:ext cx="3475698" cy="1301858"/>
          </a:xfrm>
          <a:prstGeom prst="wedgeEllipseCallout">
            <a:avLst>
              <a:gd name="adj1" fmla="val 16149"/>
              <a:gd name="adj2" fmla="val 1048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11" name="CuadroTexto 10"/>
          <p:cNvSpPr txBox="1"/>
          <p:nvPr/>
        </p:nvSpPr>
        <p:spPr>
          <a:xfrm>
            <a:off x="8958020" y="2262753"/>
            <a:ext cx="2433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Hemen egingo ditugu zuzenketak.</a:t>
            </a:r>
            <a:endParaRPr lang="eu-ES" dirty="0"/>
          </a:p>
        </p:txBody>
      </p:sp>
      <p:sp>
        <p:nvSpPr>
          <p:cNvPr id="14" name="Rectángulo 13"/>
          <p:cNvSpPr/>
          <p:nvPr/>
        </p:nvSpPr>
        <p:spPr>
          <a:xfrm>
            <a:off x="4214400" y="4021812"/>
            <a:ext cx="3923082" cy="1433592"/>
          </a:xfrm>
          <a:prstGeom prst="rect">
            <a:avLst/>
          </a:prstGeom>
          <a:noFill/>
          <a:ln w="50800">
            <a:solidFill>
              <a:srgbClr val="61E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3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ZER EGINGO DUGU?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1069848" y="3301139"/>
            <a:ext cx="1952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2400" dirty="0" smtClean="0"/>
              <a:t>Laburpenak</a:t>
            </a:r>
            <a:r>
              <a:rPr lang="eu-ES" dirty="0" smtClean="0"/>
              <a:t> </a:t>
            </a:r>
            <a:endParaRPr lang="eu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022169" y="3346977"/>
            <a:ext cx="542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=</a:t>
            </a:r>
            <a:endParaRPr lang="es-ES" dirty="0"/>
          </a:p>
        </p:txBody>
      </p:sp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620" y="3283670"/>
            <a:ext cx="681926" cy="68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005" y="3280386"/>
            <a:ext cx="681926" cy="68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153546" y="3254426"/>
            <a:ext cx="681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+</a:t>
            </a:r>
            <a:endParaRPr lang="es-ES" sz="4000" dirty="0"/>
          </a:p>
        </p:txBody>
      </p:sp>
      <p:pic>
        <p:nvPicPr>
          <p:cNvPr id="8" name="Picture 4" descr="Resultado de imagen de pato luc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856" y="3023874"/>
            <a:ext cx="2022367" cy="315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lamada de nube 6"/>
          <p:cNvSpPr/>
          <p:nvPr/>
        </p:nvSpPr>
        <p:spPr>
          <a:xfrm>
            <a:off x="7144719" y="1542605"/>
            <a:ext cx="2727702" cy="117787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38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u-ES" sz="3600" dirty="0"/>
              <a:t>Laburpena egin </a:t>
            </a:r>
            <a:r>
              <a:rPr lang="eu-ES" sz="3600" dirty="0" smtClean="0"/>
              <a:t>(testua berridatziz)</a:t>
            </a:r>
            <a:endParaRPr lang="eu-ES" sz="3600" dirty="0"/>
          </a:p>
        </p:txBody>
      </p:sp>
      <p:sp>
        <p:nvSpPr>
          <p:cNvPr id="12" name="Llamada ovalada 11"/>
          <p:cNvSpPr/>
          <p:nvPr/>
        </p:nvSpPr>
        <p:spPr>
          <a:xfrm>
            <a:off x="2623350" y="1788815"/>
            <a:ext cx="3475698" cy="1301858"/>
          </a:xfrm>
          <a:prstGeom prst="wedgeEllipseCallout">
            <a:avLst>
              <a:gd name="adj1" fmla="val -46724"/>
              <a:gd name="adj2" fmla="val 953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pic>
        <p:nvPicPr>
          <p:cNvPr id="5122" name="Picture 2" descr="Resultado de imagen de pato lu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78" y="2940495"/>
            <a:ext cx="16764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037668" y="2093976"/>
            <a:ext cx="2634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Eta, zer zuzendu behar da?</a:t>
            </a:r>
            <a:endParaRPr lang="eu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826" y="3283395"/>
            <a:ext cx="22479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2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489" y="2589911"/>
            <a:ext cx="2738660" cy="27386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u-ES" sz="3600" dirty="0"/>
              <a:t>Laburpena egin </a:t>
            </a:r>
            <a:r>
              <a:rPr lang="eu-ES" sz="3600" dirty="0" smtClean="0"/>
              <a:t>(testua berridatziz)</a:t>
            </a:r>
            <a:endParaRPr lang="eu-ES" sz="3600" dirty="0"/>
          </a:p>
        </p:txBody>
      </p:sp>
      <p:sp>
        <p:nvSpPr>
          <p:cNvPr id="12" name="Llamada ovalada 11"/>
          <p:cNvSpPr/>
          <p:nvPr/>
        </p:nvSpPr>
        <p:spPr>
          <a:xfrm>
            <a:off x="4734791" y="2049186"/>
            <a:ext cx="3475698" cy="1301858"/>
          </a:xfrm>
          <a:prstGeom prst="wedgeEllipseCallout">
            <a:avLst>
              <a:gd name="adj1" fmla="val 63860"/>
              <a:gd name="adj2" fmla="val 441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pic>
        <p:nvPicPr>
          <p:cNvPr id="6146" name="Picture 2" descr="Resultado de imagen de pato luc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01" y="4556502"/>
            <a:ext cx="1627628" cy="203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5070044" y="2376949"/>
            <a:ext cx="280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Behean dituzu zuzendu beharreko akats motak.</a:t>
            </a:r>
            <a:endParaRPr lang="eu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676" y="3752295"/>
            <a:ext cx="4805013" cy="282069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326485" y="4146977"/>
            <a:ext cx="34871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>
                <a:solidFill>
                  <a:schemeClr val="bg1"/>
                </a:solidFill>
              </a:rPr>
              <a:t>Akats gramatikalak zuzendu.</a:t>
            </a:r>
          </a:p>
          <a:p>
            <a:endParaRPr lang="eu-ES" dirty="0">
              <a:solidFill>
                <a:schemeClr val="bg1"/>
              </a:solidFill>
            </a:endParaRPr>
          </a:p>
          <a:p>
            <a:r>
              <a:rPr lang="eu-ES" dirty="0" smtClean="0">
                <a:solidFill>
                  <a:schemeClr val="bg1"/>
                </a:solidFill>
              </a:rPr>
              <a:t>Esaldien arteko  lotura.</a:t>
            </a:r>
          </a:p>
          <a:p>
            <a:endParaRPr lang="eu-ES" dirty="0">
              <a:solidFill>
                <a:schemeClr val="bg1"/>
              </a:solidFill>
            </a:endParaRPr>
          </a:p>
          <a:p>
            <a:r>
              <a:rPr lang="eu-ES" dirty="0" smtClean="0">
                <a:solidFill>
                  <a:schemeClr val="bg1"/>
                </a:solidFill>
              </a:rPr>
              <a:t>Parrafoen arteko lotura.</a:t>
            </a:r>
          </a:p>
          <a:p>
            <a:endParaRPr lang="eu-ES" dirty="0">
              <a:solidFill>
                <a:schemeClr val="bg1"/>
              </a:solidFill>
            </a:endParaRPr>
          </a:p>
          <a:p>
            <a:r>
              <a:rPr lang="eu-ES" dirty="0" smtClean="0">
                <a:solidFill>
                  <a:schemeClr val="bg1"/>
                </a:solidFill>
              </a:rPr>
              <a:t>Puntuazio markak.</a:t>
            </a:r>
            <a:endParaRPr lang="eu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2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u-ES" sz="3600" dirty="0"/>
              <a:t>Laburpena egin </a:t>
            </a:r>
            <a:r>
              <a:rPr lang="eu-ES" sz="3600" dirty="0" smtClean="0"/>
              <a:t>(testua berridatziz)</a:t>
            </a:r>
            <a:endParaRPr lang="eu-ES" sz="3600" dirty="0"/>
          </a:p>
        </p:txBody>
      </p:sp>
      <p:sp>
        <p:nvSpPr>
          <p:cNvPr id="12" name="Llamada ovalada 11"/>
          <p:cNvSpPr/>
          <p:nvPr/>
        </p:nvSpPr>
        <p:spPr>
          <a:xfrm>
            <a:off x="3616874" y="2469547"/>
            <a:ext cx="3475698" cy="1301858"/>
          </a:xfrm>
          <a:prstGeom prst="wedgeEllipseCallout">
            <a:avLst>
              <a:gd name="adj1" fmla="val 63860"/>
              <a:gd name="adj2" fmla="val 441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8" name="CuadroTexto 7"/>
          <p:cNvSpPr txBox="1"/>
          <p:nvPr/>
        </p:nvSpPr>
        <p:spPr>
          <a:xfrm>
            <a:off x="3326485" y="4146977"/>
            <a:ext cx="34871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>
                <a:solidFill>
                  <a:schemeClr val="bg1"/>
                </a:solidFill>
              </a:rPr>
              <a:t>Akats gramatikalak zuzendu.</a:t>
            </a:r>
          </a:p>
          <a:p>
            <a:endParaRPr lang="eu-ES" dirty="0">
              <a:solidFill>
                <a:schemeClr val="bg1"/>
              </a:solidFill>
            </a:endParaRPr>
          </a:p>
          <a:p>
            <a:r>
              <a:rPr lang="eu-ES" dirty="0" smtClean="0">
                <a:solidFill>
                  <a:schemeClr val="bg1"/>
                </a:solidFill>
              </a:rPr>
              <a:t>Esaldien arteko  lotura.</a:t>
            </a:r>
          </a:p>
          <a:p>
            <a:endParaRPr lang="eu-ES" dirty="0">
              <a:solidFill>
                <a:schemeClr val="bg1"/>
              </a:solidFill>
            </a:endParaRPr>
          </a:p>
          <a:p>
            <a:r>
              <a:rPr lang="eu-ES" dirty="0" smtClean="0">
                <a:solidFill>
                  <a:schemeClr val="bg1"/>
                </a:solidFill>
              </a:rPr>
              <a:t>Parrafoen arteko lotura.</a:t>
            </a:r>
          </a:p>
          <a:p>
            <a:endParaRPr lang="eu-ES" dirty="0">
              <a:solidFill>
                <a:schemeClr val="bg1"/>
              </a:solidFill>
            </a:endParaRPr>
          </a:p>
          <a:p>
            <a:r>
              <a:rPr lang="eu-ES" dirty="0" smtClean="0">
                <a:solidFill>
                  <a:schemeClr val="bg1"/>
                </a:solidFill>
              </a:rPr>
              <a:t>Puntuazio markak.</a:t>
            </a:r>
            <a:endParaRPr lang="eu-ES" dirty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749" y="2966601"/>
            <a:ext cx="1647825" cy="276225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970450" y="2819234"/>
            <a:ext cx="2768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Nik egindako adibidea erakutsiko dizuet orain.</a:t>
            </a: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242125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8420"/>
            <a:ext cx="7070376" cy="526942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535188" y="3425125"/>
            <a:ext cx="3535188" cy="1565330"/>
          </a:xfrm>
          <a:prstGeom prst="rect">
            <a:avLst/>
          </a:prstGeom>
          <a:noFill/>
          <a:ln w="50800">
            <a:solidFill>
              <a:srgbClr val="61E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>
              <a:solidFill>
                <a:srgbClr val="FF0000"/>
              </a:solidFill>
            </a:endParaRPr>
          </a:p>
        </p:txBody>
      </p:sp>
      <p:cxnSp>
        <p:nvCxnSpPr>
          <p:cNvPr id="7" name="Conector recto de flecha 6"/>
          <p:cNvCxnSpPr>
            <a:stCxn id="5" idx="3"/>
          </p:cNvCxnSpPr>
          <p:nvPr/>
        </p:nvCxnSpPr>
        <p:spPr>
          <a:xfrm flipV="1">
            <a:off x="7070376" y="3611105"/>
            <a:ext cx="647780" cy="596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266" y="1821051"/>
            <a:ext cx="46386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6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u-ES" sz="3600" dirty="0"/>
              <a:t>Laburpena egin </a:t>
            </a:r>
            <a:r>
              <a:rPr lang="eu-ES" sz="3600" dirty="0" smtClean="0"/>
              <a:t>(testua berridatziz)</a:t>
            </a:r>
            <a:endParaRPr lang="eu-ES" sz="3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326485" y="4146977"/>
            <a:ext cx="34871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>
                <a:solidFill>
                  <a:schemeClr val="bg1"/>
                </a:solidFill>
              </a:rPr>
              <a:t>Akats gramatikalak zuzendu.</a:t>
            </a:r>
          </a:p>
          <a:p>
            <a:endParaRPr lang="eu-ES" dirty="0">
              <a:solidFill>
                <a:schemeClr val="bg1"/>
              </a:solidFill>
            </a:endParaRPr>
          </a:p>
          <a:p>
            <a:r>
              <a:rPr lang="eu-ES" dirty="0" smtClean="0">
                <a:solidFill>
                  <a:schemeClr val="bg1"/>
                </a:solidFill>
              </a:rPr>
              <a:t>Esaldien arteko  lotura.</a:t>
            </a:r>
          </a:p>
          <a:p>
            <a:endParaRPr lang="eu-ES" dirty="0">
              <a:solidFill>
                <a:schemeClr val="bg1"/>
              </a:solidFill>
            </a:endParaRPr>
          </a:p>
          <a:p>
            <a:r>
              <a:rPr lang="eu-ES" dirty="0" smtClean="0">
                <a:solidFill>
                  <a:schemeClr val="bg1"/>
                </a:solidFill>
              </a:rPr>
              <a:t>Parrafoen arteko lotura.</a:t>
            </a:r>
          </a:p>
          <a:p>
            <a:endParaRPr lang="eu-ES" dirty="0">
              <a:solidFill>
                <a:schemeClr val="bg1"/>
              </a:solidFill>
            </a:endParaRPr>
          </a:p>
          <a:p>
            <a:r>
              <a:rPr lang="eu-ES" dirty="0" smtClean="0">
                <a:solidFill>
                  <a:schemeClr val="bg1"/>
                </a:solidFill>
              </a:rPr>
              <a:t>Puntuazio markak.</a:t>
            </a:r>
            <a:endParaRPr lang="eu-ES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53" y="2206878"/>
            <a:ext cx="6743916" cy="235413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736" y="4800035"/>
            <a:ext cx="2438400" cy="1876425"/>
          </a:xfrm>
          <a:prstGeom prst="rect">
            <a:avLst/>
          </a:prstGeom>
        </p:spPr>
      </p:pic>
      <p:sp>
        <p:nvSpPr>
          <p:cNvPr id="10" name="Llamada ovalada 9"/>
          <p:cNvSpPr/>
          <p:nvPr/>
        </p:nvSpPr>
        <p:spPr>
          <a:xfrm>
            <a:off x="7652550" y="3059676"/>
            <a:ext cx="3738704" cy="1301858"/>
          </a:xfrm>
          <a:prstGeom prst="wedgeEllipseCallout">
            <a:avLst>
              <a:gd name="adj1" fmla="val -46724"/>
              <a:gd name="adj2" fmla="val 953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5" name="CuadroTexto 4"/>
          <p:cNvSpPr txBox="1"/>
          <p:nvPr/>
        </p:nvSpPr>
        <p:spPr>
          <a:xfrm>
            <a:off x="7778342" y="3383947"/>
            <a:ext cx="3487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Nik egin ditudan aldaketak ikusiko ditugu parrafoz parrafo</a:t>
            </a: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395819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u-ES" sz="3600" dirty="0"/>
              <a:t>Laburpena egin </a:t>
            </a:r>
            <a:r>
              <a:rPr lang="eu-ES" sz="3600" dirty="0" smtClean="0"/>
              <a:t>(testua berridatziz)</a:t>
            </a:r>
            <a:endParaRPr lang="eu-ES" sz="3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326485" y="4146977"/>
            <a:ext cx="34871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>
                <a:solidFill>
                  <a:schemeClr val="bg1"/>
                </a:solidFill>
              </a:rPr>
              <a:t>Akats gramatikalak zuzendu.</a:t>
            </a:r>
          </a:p>
          <a:p>
            <a:endParaRPr lang="eu-ES" dirty="0">
              <a:solidFill>
                <a:schemeClr val="bg1"/>
              </a:solidFill>
            </a:endParaRPr>
          </a:p>
          <a:p>
            <a:r>
              <a:rPr lang="eu-ES" dirty="0" smtClean="0">
                <a:solidFill>
                  <a:schemeClr val="bg1"/>
                </a:solidFill>
              </a:rPr>
              <a:t>Esaldien arteko  lotura.</a:t>
            </a:r>
          </a:p>
          <a:p>
            <a:endParaRPr lang="eu-ES" dirty="0">
              <a:solidFill>
                <a:schemeClr val="bg1"/>
              </a:solidFill>
            </a:endParaRPr>
          </a:p>
          <a:p>
            <a:r>
              <a:rPr lang="eu-ES" dirty="0" smtClean="0">
                <a:solidFill>
                  <a:schemeClr val="bg1"/>
                </a:solidFill>
              </a:rPr>
              <a:t>Parrafoen arteko lotura.</a:t>
            </a:r>
          </a:p>
          <a:p>
            <a:endParaRPr lang="eu-ES" dirty="0">
              <a:solidFill>
                <a:schemeClr val="bg1"/>
              </a:solidFill>
            </a:endParaRPr>
          </a:p>
          <a:p>
            <a:r>
              <a:rPr lang="eu-ES" dirty="0" smtClean="0">
                <a:solidFill>
                  <a:schemeClr val="bg1"/>
                </a:solidFill>
              </a:rPr>
              <a:t>Puntuazio markak.</a:t>
            </a:r>
            <a:endParaRPr lang="eu-ES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115" y="2665786"/>
            <a:ext cx="6115621" cy="222563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38380" y="4859692"/>
            <a:ext cx="107898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u-ES" dirty="0" smtClean="0"/>
              <a:t>Paragrafoko aldaketak:</a:t>
            </a:r>
          </a:p>
          <a:p>
            <a:r>
              <a:rPr lang="eu-ES" dirty="0" smtClean="0"/>
              <a:t>	- Zehaztu behar dugu nork dituen arerio franko, kasu honetan erbiak. </a:t>
            </a:r>
          </a:p>
          <a:p>
            <a:r>
              <a:rPr lang="eu-ES" dirty="0"/>
              <a:t>	</a:t>
            </a:r>
            <a:r>
              <a:rPr lang="eu-ES" dirty="0" smtClean="0"/>
              <a:t>- Ordea lokailua kendu behar dugu, ez dagoelako beste esaldirik berarekin lotzeko. </a:t>
            </a:r>
          </a:p>
          <a:p>
            <a:r>
              <a:rPr lang="eu-ES" dirty="0"/>
              <a:t>	</a:t>
            </a:r>
            <a:r>
              <a:rPr lang="eu-ES" dirty="0" smtClean="0"/>
              <a:t>- Puntuazio marka egokiak jarri. Komak kendu ditugu eta amaieran puntua jarri.</a:t>
            </a:r>
          </a:p>
          <a:p>
            <a:r>
              <a:rPr lang="eu-ES" dirty="0"/>
              <a:t>	</a:t>
            </a:r>
            <a:r>
              <a:rPr lang="eu-ES" dirty="0" smtClean="0"/>
              <a:t>- Gure hitzak erabili nahi ditugu, horregatik “franko” erabili beharrean bere sinonimoa den “asko” erabili dugu .</a:t>
            </a:r>
            <a:endParaRPr lang="eu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80" y="2697517"/>
            <a:ext cx="5362575" cy="21621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962921" y="653143"/>
            <a:ext cx="4065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Ezkerrean, aukeratutako esaldiak ditugu. Eskuman, nik testua berridaztean </a:t>
            </a:r>
            <a:r>
              <a:rPr lang="eu-ES" b="1" dirty="0" smtClean="0"/>
              <a:t>1.parrafoan egindako aldaketak.</a:t>
            </a:r>
            <a:endParaRPr lang="eu-ES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9363" y="2076550"/>
            <a:ext cx="670152" cy="1124126"/>
          </a:xfrm>
          <a:prstGeom prst="rect">
            <a:avLst/>
          </a:prstGeom>
        </p:spPr>
      </p:pic>
      <p:sp>
        <p:nvSpPr>
          <p:cNvPr id="10" name="Llamada ovalada 9"/>
          <p:cNvSpPr/>
          <p:nvPr/>
        </p:nvSpPr>
        <p:spPr>
          <a:xfrm>
            <a:off x="7462157" y="350176"/>
            <a:ext cx="4580163" cy="1743800"/>
          </a:xfrm>
          <a:prstGeom prst="wedgeEllipseCallout">
            <a:avLst>
              <a:gd name="adj1" fmla="val 20761"/>
              <a:gd name="adj2" fmla="val 560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43116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u-ES" sz="3600" dirty="0"/>
              <a:t>Laburpena egin </a:t>
            </a:r>
            <a:r>
              <a:rPr lang="eu-ES" sz="3600" dirty="0" smtClean="0"/>
              <a:t>(testua berridatziz)</a:t>
            </a:r>
            <a:endParaRPr lang="eu-ES" sz="3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326485" y="4146977"/>
            <a:ext cx="34871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>
                <a:solidFill>
                  <a:schemeClr val="bg1"/>
                </a:solidFill>
              </a:rPr>
              <a:t>Akats gramatikalak zuzendu.</a:t>
            </a:r>
          </a:p>
          <a:p>
            <a:endParaRPr lang="eu-ES" dirty="0">
              <a:solidFill>
                <a:schemeClr val="bg1"/>
              </a:solidFill>
            </a:endParaRPr>
          </a:p>
          <a:p>
            <a:r>
              <a:rPr lang="eu-ES" dirty="0" smtClean="0">
                <a:solidFill>
                  <a:schemeClr val="bg1"/>
                </a:solidFill>
              </a:rPr>
              <a:t>Esaldien arteko  lotura.</a:t>
            </a:r>
          </a:p>
          <a:p>
            <a:endParaRPr lang="eu-ES" dirty="0">
              <a:solidFill>
                <a:schemeClr val="bg1"/>
              </a:solidFill>
            </a:endParaRPr>
          </a:p>
          <a:p>
            <a:r>
              <a:rPr lang="eu-ES" dirty="0" smtClean="0">
                <a:solidFill>
                  <a:schemeClr val="bg1"/>
                </a:solidFill>
              </a:rPr>
              <a:t>Parrafoen arteko lotura.</a:t>
            </a:r>
          </a:p>
          <a:p>
            <a:endParaRPr lang="eu-ES" dirty="0">
              <a:solidFill>
                <a:schemeClr val="bg1"/>
              </a:solidFill>
            </a:endParaRPr>
          </a:p>
          <a:p>
            <a:r>
              <a:rPr lang="eu-ES" dirty="0" smtClean="0">
                <a:solidFill>
                  <a:schemeClr val="bg1"/>
                </a:solidFill>
              </a:rPr>
              <a:t>Puntuazio markak.</a:t>
            </a:r>
            <a:endParaRPr lang="eu-ES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115" y="2665786"/>
            <a:ext cx="6115621" cy="222563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38380" y="4859692"/>
            <a:ext cx="107898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u-ES" dirty="0" smtClean="0"/>
              <a:t>Paragrafoko aldaketak:</a:t>
            </a:r>
          </a:p>
          <a:p>
            <a:r>
              <a:rPr lang="eu-ES" dirty="0" smtClean="0"/>
              <a:t>	- Zehaztu behar dugu nork dituen arerio franko, kasu honetan erbiak. </a:t>
            </a:r>
          </a:p>
          <a:p>
            <a:r>
              <a:rPr lang="eu-ES" dirty="0"/>
              <a:t>	</a:t>
            </a:r>
            <a:r>
              <a:rPr lang="eu-ES" dirty="0" smtClean="0"/>
              <a:t>- Ordea lokailua kendu behar dugu, ez dagoelako beste esaldirik berarekin lotzeko. </a:t>
            </a:r>
          </a:p>
          <a:p>
            <a:r>
              <a:rPr lang="eu-ES" dirty="0"/>
              <a:t>	</a:t>
            </a:r>
            <a:r>
              <a:rPr lang="eu-ES" dirty="0" smtClean="0"/>
              <a:t>- Puntuazio marka egokiak jarri. Komak kendu ditugu eta amaieran puntua jarri.</a:t>
            </a:r>
          </a:p>
          <a:p>
            <a:r>
              <a:rPr lang="eu-ES" dirty="0"/>
              <a:t>	</a:t>
            </a:r>
            <a:r>
              <a:rPr lang="eu-ES" dirty="0" smtClean="0"/>
              <a:t>- Gure hitzak erabili nahi ditugu, horregatik “franko” erabili beharrean bere sinonimoa den “asko” erabili dugu .</a:t>
            </a:r>
            <a:endParaRPr lang="eu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80" y="2697517"/>
            <a:ext cx="5362575" cy="21621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962921" y="653143"/>
            <a:ext cx="4065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Ezkerrean, aukeratutako esaldiak ditugu. Eskuman, nik testua berridaztean </a:t>
            </a:r>
            <a:r>
              <a:rPr lang="eu-ES" b="1" dirty="0" smtClean="0"/>
              <a:t>1.parrafoan egindako aldaketak.</a:t>
            </a:r>
            <a:endParaRPr lang="eu-ES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9363" y="2076550"/>
            <a:ext cx="670152" cy="1124126"/>
          </a:xfrm>
          <a:prstGeom prst="rect">
            <a:avLst/>
          </a:prstGeom>
        </p:spPr>
      </p:pic>
      <p:sp>
        <p:nvSpPr>
          <p:cNvPr id="10" name="Llamada ovalada 9"/>
          <p:cNvSpPr/>
          <p:nvPr/>
        </p:nvSpPr>
        <p:spPr>
          <a:xfrm>
            <a:off x="7462157" y="350176"/>
            <a:ext cx="4580163" cy="1743800"/>
          </a:xfrm>
          <a:prstGeom prst="wedgeEllipseCallout">
            <a:avLst>
              <a:gd name="adj1" fmla="val 20761"/>
              <a:gd name="adj2" fmla="val 560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11" name="Rectángulo 10"/>
          <p:cNvSpPr/>
          <p:nvPr/>
        </p:nvSpPr>
        <p:spPr>
          <a:xfrm>
            <a:off x="361930" y="3152506"/>
            <a:ext cx="5232452" cy="558756"/>
          </a:xfrm>
          <a:prstGeom prst="rect">
            <a:avLst/>
          </a:prstGeom>
          <a:noFill/>
          <a:ln w="50800">
            <a:solidFill>
              <a:srgbClr val="61E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913114" y="3192050"/>
            <a:ext cx="6115621" cy="558756"/>
          </a:xfrm>
          <a:prstGeom prst="rect">
            <a:avLst/>
          </a:prstGeom>
          <a:noFill/>
          <a:ln w="50800">
            <a:solidFill>
              <a:srgbClr val="61E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3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u-ES" sz="3600" dirty="0"/>
              <a:t>Laburpena egin </a:t>
            </a:r>
            <a:r>
              <a:rPr lang="eu-ES" sz="3600" dirty="0" smtClean="0"/>
              <a:t>(testua berridatziz)</a:t>
            </a:r>
            <a:endParaRPr lang="eu-ES" sz="3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326485" y="4146977"/>
            <a:ext cx="34871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>
                <a:solidFill>
                  <a:schemeClr val="bg1"/>
                </a:solidFill>
              </a:rPr>
              <a:t>Akats gramatikalak zuzendu.</a:t>
            </a:r>
          </a:p>
          <a:p>
            <a:endParaRPr lang="eu-ES" dirty="0">
              <a:solidFill>
                <a:schemeClr val="bg1"/>
              </a:solidFill>
            </a:endParaRPr>
          </a:p>
          <a:p>
            <a:r>
              <a:rPr lang="eu-ES" dirty="0" smtClean="0">
                <a:solidFill>
                  <a:schemeClr val="bg1"/>
                </a:solidFill>
              </a:rPr>
              <a:t>Esaldien arteko  lotura.</a:t>
            </a:r>
          </a:p>
          <a:p>
            <a:endParaRPr lang="eu-ES" dirty="0">
              <a:solidFill>
                <a:schemeClr val="bg1"/>
              </a:solidFill>
            </a:endParaRPr>
          </a:p>
          <a:p>
            <a:r>
              <a:rPr lang="eu-ES" dirty="0" smtClean="0">
                <a:solidFill>
                  <a:schemeClr val="bg1"/>
                </a:solidFill>
              </a:rPr>
              <a:t>Parrafoen arteko lotura.</a:t>
            </a:r>
          </a:p>
          <a:p>
            <a:endParaRPr lang="eu-ES" dirty="0">
              <a:solidFill>
                <a:schemeClr val="bg1"/>
              </a:solidFill>
            </a:endParaRPr>
          </a:p>
          <a:p>
            <a:r>
              <a:rPr lang="eu-ES" dirty="0" smtClean="0">
                <a:solidFill>
                  <a:schemeClr val="bg1"/>
                </a:solidFill>
              </a:rPr>
              <a:t>Puntuazio markak.</a:t>
            </a:r>
            <a:endParaRPr lang="eu-ES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06021" y="5299949"/>
            <a:ext cx="10789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2. Paragrafoko aldaketak:</a:t>
            </a:r>
          </a:p>
          <a:p>
            <a:r>
              <a:rPr lang="eu-ES" dirty="0" smtClean="0"/>
              <a:t>	- Bigarren paragrafoa ondo dago, ez dago zertan aldaketarik egin. Egin dugun gauza bakarra izan da gure hitzak erabiltzea, ideia berberak mantenduz.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80" y="2906165"/>
            <a:ext cx="5362575" cy="21621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978" y="2808206"/>
            <a:ext cx="6379536" cy="2338540"/>
          </a:xfrm>
          <a:prstGeom prst="rect">
            <a:avLst/>
          </a:prstGeom>
        </p:spPr>
      </p:pic>
      <p:sp>
        <p:nvSpPr>
          <p:cNvPr id="7" name="Llamada ovalada 6"/>
          <p:cNvSpPr/>
          <p:nvPr/>
        </p:nvSpPr>
        <p:spPr>
          <a:xfrm>
            <a:off x="7462157" y="350176"/>
            <a:ext cx="4580163" cy="1743800"/>
          </a:xfrm>
          <a:prstGeom prst="wedgeEllipseCallout">
            <a:avLst>
              <a:gd name="adj1" fmla="val 20761"/>
              <a:gd name="adj2" fmla="val 560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2648" y="2228432"/>
            <a:ext cx="670152" cy="112412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156284" y="621911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Testua berridatziz egindako laburpeneko </a:t>
            </a:r>
            <a:r>
              <a:rPr lang="eu-ES" b="1" dirty="0" smtClean="0"/>
              <a:t>2. parrafoan egindako aldaketak </a:t>
            </a:r>
            <a:r>
              <a:rPr lang="eu-ES" dirty="0" smtClean="0"/>
              <a:t>daude eskumako laukian.</a:t>
            </a: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310699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u-ES" sz="3600" dirty="0"/>
              <a:t>Laburpena egin </a:t>
            </a:r>
            <a:r>
              <a:rPr lang="eu-ES" sz="3600" dirty="0" smtClean="0"/>
              <a:t>(testua berridatziz)</a:t>
            </a:r>
            <a:endParaRPr lang="eu-ES" sz="3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326485" y="4146977"/>
            <a:ext cx="34871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>
                <a:solidFill>
                  <a:schemeClr val="bg1"/>
                </a:solidFill>
              </a:rPr>
              <a:t>Akats gramatikalak zuzendu.</a:t>
            </a:r>
          </a:p>
          <a:p>
            <a:endParaRPr lang="eu-ES" dirty="0">
              <a:solidFill>
                <a:schemeClr val="bg1"/>
              </a:solidFill>
            </a:endParaRPr>
          </a:p>
          <a:p>
            <a:r>
              <a:rPr lang="eu-ES" dirty="0" smtClean="0">
                <a:solidFill>
                  <a:schemeClr val="bg1"/>
                </a:solidFill>
              </a:rPr>
              <a:t>Esaldien arteko  lotura.</a:t>
            </a:r>
          </a:p>
          <a:p>
            <a:endParaRPr lang="eu-ES" dirty="0">
              <a:solidFill>
                <a:schemeClr val="bg1"/>
              </a:solidFill>
            </a:endParaRPr>
          </a:p>
          <a:p>
            <a:r>
              <a:rPr lang="eu-ES" dirty="0" smtClean="0">
                <a:solidFill>
                  <a:schemeClr val="bg1"/>
                </a:solidFill>
              </a:rPr>
              <a:t>Parrafoen arteko lotura.</a:t>
            </a:r>
          </a:p>
          <a:p>
            <a:endParaRPr lang="eu-ES" dirty="0">
              <a:solidFill>
                <a:schemeClr val="bg1"/>
              </a:solidFill>
            </a:endParaRPr>
          </a:p>
          <a:p>
            <a:r>
              <a:rPr lang="eu-ES" dirty="0" smtClean="0">
                <a:solidFill>
                  <a:schemeClr val="bg1"/>
                </a:solidFill>
              </a:rPr>
              <a:t>Puntuazio markak.</a:t>
            </a:r>
            <a:endParaRPr lang="eu-ES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06021" y="5299949"/>
            <a:ext cx="10789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2. Paragrafoko aldaketak:</a:t>
            </a:r>
          </a:p>
          <a:p>
            <a:r>
              <a:rPr lang="eu-ES" dirty="0" smtClean="0"/>
              <a:t>	- Bigarren paragrafoa ondo dago, ez dago zertan aldaketarik egin. Egin dugun gauza bakarra izan da gure hitzak erabiltzea, ideia berberak mantenduz.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80" y="2906165"/>
            <a:ext cx="5362575" cy="21621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978" y="2808206"/>
            <a:ext cx="6379536" cy="2338540"/>
          </a:xfrm>
          <a:prstGeom prst="rect">
            <a:avLst/>
          </a:prstGeom>
        </p:spPr>
      </p:pic>
      <p:sp>
        <p:nvSpPr>
          <p:cNvPr id="7" name="Llamada ovalada 6"/>
          <p:cNvSpPr/>
          <p:nvPr/>
        </p:nvSpPr>
        <p:spPr>
          <a:xfrm>
            <a:off x="7462157" y="350176"/>
            <a:ext cx="4580163" cy="1743800"/>
          </a:xfrm>
          <a:prstGeom prst="wedgeEllipseCallout">
            <a:avLst>
              <a:gd name="adj1" fmla="val 20761"/>
              <a:gd name="adj2" fmla="val 560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2648" y="2228432"/>
            <a:ext cx="670152" cy="112412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156284" y="621911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Testua berridatziz egindako laburpeneko </a:t>
            </a:r>
            <a:r>
              <a:rPr lang="eu-ES" b="1" dirty="0" smtClean="0"/>
              <a:t>2. parrafoan egindako aldaketak </a:t>
            </a:r>
            <a:r>
              <a:rPr lang="eu-ES" dirty="0" smtClean="0"/>
              <a:t>daude eskumako laukian.</a:t>
            </a:r>
            <a:endParaRPr lang="eu-ES" dirty="0"/>
          </a:p>
        </p:txBody>
      </p:sp>
      <p:sp>
        <p:nvSpPr>
          <p:cNvPr id="11" name="Rectángulo 10"/>
          <p:cNvSpPr/>
          <p:nvPr/>
        </p:nvSpPr>
        <p:spPr>
          <a:xfrm>
            <a:off x="403441" y="3867599"/>
            <a:ext cx="5232452" cy="558756"/>
          </a:xfrm>
          <a:prstGeom prst="rect">
            <a:avLst/>
          </a:prstGeom>
          <a:noFill/>
          <a:ln w="50800">
            <a:solidFill>
              <a:srgbClr val="61E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764978" y="3856345"/>
            <a:ext cx="6277342" cy="570009"/>
          </a:xfrm>
          <a:prstGeom prst="rect">
            <a:avLst/>
          </a:prstGeom>
          <a:noFill/>
          <a:ln w="50800">
            <a:solidFill>
              <a:srgbClr val="61E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u-ES" sz="3600" dirty="0"/>
              <a:t>Laburpena egin </a:t>
            </a:r>
            <a:r>
              <a:rPr lang="eu-ES" sz="3600" dirty="0" smtClean="0"/>
              <a:t>(testua </a:t>
            </a:r>
            <a:r>
              <a:rPr lang="eu-ES" sz="3600" dirty="0" err="1" smtClean="0"/>
              <a:t>berridatiz</a:t>
            </a:r>
            <a:r>
              <a:rPr lang="eu-ES" sz="3600" dirty="0" smtClean="0"/>
              <a:t>)</a:t>
            </a:r>
            <a:endParaRPr lang="eu-ES" sz="3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326485" y="4146977"/>
            <a:ext cx="34871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>
                <a:solidFill>
                  <a:schemeClr val="bg1"/>
                </a:solidFill>
              </a:rPr>
              <a:t>Akats gramatikalak zuzendu.</a:t>
            </a:r>
          </a:p>
          <a:p>
            <a:endParaRPr lang="eu-ES" dirty="0">
              <a:solidFill>
                <a:schemeClr val="bg1"/>
              </a:solidFill>
            </a:endParaRPr>
          </a:p>
          <a:p>
            <a:r>
              <a:rPr lang="eu-ES" dirty="0" smtClean="0">
                <a:solidFill>
                  <a:schemeClr val="bg1"/>
                </a:solidFill>
              </a:rPr>
              <a:t>Esaldien arteko  lotura.</a:t>
            </a:r>
          </a:p>
          <a:p>
            <a:endParaRPr lang="eu-ES" dirty="0">
              <a:solidFill>
                <a:schemeClr val="bg1"/>
              </a:solidFill>
            </a:endParaRPr>
          </a:p>
          <a:p>
            <a:r>
              <a:rPr lang="eu-ES" dirty="0" smtClean="0">
                <a:solidFill>
                  <a:schemeClr val="bg1"/>
                </a:solidFill>
              </a:rPr>
              <a:t>Parrafoen arteko lotura.</a:t>
            </a:r>
          </a:p>
          <a:p>
            <a:endParaRPr lang="eu-ES" dirty="0">
              <a:solidFill>
                <a:schemeClr val="bg1"/>
              </a:solidFill>
            </a:endParaRPr>
          </a:p>
          <a:p>
            <a:r>
              <a:rPr lang="eu-ES" dirty="0" smtClean="0">
                <a:solidFill>
                  <a:schemeClr val="bg1"/>
                </a:solidFill>
              </a:rPr>
              <a:t>Puntuazio markak.</a:t>
            </a:r>
            <a:endParaRPr lang="eu-ES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38379" y="4859692"/>
            <a:ext cx="112698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3 . Paragrafoko aldaketak:</a:t>
            </a:r>
          </a:p>
          <a:p>
            <a:r>
              <a:rPr lang="eu-ES" dirty="0" smtClean="0"/>
              <a:t>	- Zehaztu behar dugu nork edo zerk egin zuen ugalkor “erbia”, kasu honetan “naturak”.</a:t>
            </a:r>
          </a:p>
          <a:p>
            <a:r>
              <a:rPr lang="eu-ES" dirty="0"/>
              <a:t>	</a:t>
            </a:r>
            <a:r>
              <a:rPr lang="eu-ES" dirty="0" smtClean="0"/>
              <a:t>- Bi esaldiak lotu ditugu. Lehena bigarrenaren zergatia dela adierazi dugu “dituztenez” jarrita.</a:t>
            </a:r>
          </a:p>
          <a:p>
            <a:r>
              <a:rPr lang="eu-ES" dirty="0"/>
              <a:t>	</a:t>
            </a:r>
            <a:r>
              <a:rPr lang="eu-ES" dirty="0" smtClean="0"/>
              <a:t>- Puntuazio marka egokia jarri dugu. </a:t>
            </a:r>
          </a:p>
          <a:p>
            <a:r>
              <a:rPr lang="eu-ES" dirty="0"/>
              <a:t>	</a:t>
            </a:r>
            <a:r>
              <a:rPr lang="eu-ES" dirty="0" smtClean="0"/>
              <a:t>- Gure hitzak erabili ditugu, “makina bat erbi” jarri beharrean “ erbi asko”  idatzi dugu.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39" y="2467513"/>
            <a:ext cx="5362575" cy="21621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314" y="2399680"/>
            <a:ext cx="6458686" cy="226945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4677" y="1761917"/>
            <a:ext cx="670152" cy="1124126"/>
          </a:xfrm>
          <a:prstGeom prst="rect">
            <a:avLst/>
          </a:prstGeom>
        </p:spPr>
      </p:pic>
      <p:sp>
        <p:nvSpPr>
          <p:cNvPr id="10" name="Llamada ovalada 9"/>
          <p:cNvSpPr/>
          <p:nvPr/>
        </p:nvSpPr>
        <p:spPr>
          <a:xfrm>
            <a:off x="7396842" y="178927"/>
            <a:ext cx="4580163" cy="1467987"/>
          </a:xfrm>
          <a:prstGeom prst="wedgeEllipseCallout">
            <a:avLst>
              <a:gd name="adj1" fmla="val 20761"/>
              <a:gd name="adj2" fmla="val 560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7837715" y="589754"/>
            <a:ext cx="4139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b="1" dirty="0" smtClean="0"/>
              <a:t>3. parrafoan egindako aldaketak </a:t>
            </a:r>
            <a:r>
              <a:rPr lang="eu-ES" dirty="0" smtClean="0"/>
              <a:t>ageri dira eskumako laukitxoan.</a:t>
            </a: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275241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ZER EGINGO DUGU?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1276959" y="2258811"/>
            <a:ext cx="1952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2400" dirty="0" smtClean="0"/>
              <a:t>Laburpenak</a:t>
            </a:r>
            <a:r>
              <a:rPr lang="eu-ES" dirty="0" smtClean="0"/>
              <a:t> </a:t>
            </a:r>
            <a:endParaRPr lang="eu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149206" y="2355074"/>
            <a:ext cx="542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=</a:t>
            </a:r>
            <a:endParaRPr lang="es-ES" dirty="0"/>
          </a:p>
        </p:txBody>
      </p:sp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085" y="2198777"/>
            <a:ext cx="681926" cy="68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5131335" y="2143559"/>
            <a:ext cx="681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+</a:t>
            </a:r>
            <a:endParaRPr lang="es-ES" sz="4000" dirty="0"/>
          </a:p>
        </p:txBody>
      </p:sp>
      <p:sp>
        <p:nvSpPr>
          <p:cNvPr id="9" name="CuadroTexto 8"/>
          <p:cNvSpPr txBox="1"/>
          <p:nvPr/>
        </p:nvSpPr>
        <p:spPr>
          <a:xfrm>
            <a:off x="3420426" y="2297447"/>
            <a:ext cx="1845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/>
              <a:t>Testua</a:t>
            </a:r>
            <a:r>
              <a:rPr lang="es-ES" sz="2000" dirty="0" smtClean="0"/>
              <a:t> </a:t>
            </a:r>
            <a:r>
              <a:rPr lang="es-ES" sz="2000" dirty="0" err="1" smtClean="0"/>
              <a:t>ulertu</a:t>
            </a:r>
            <a:endParaRPr lang="es-ES" sz="20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368" y="4237343"/>
            <a:ext cx="1571625" cy="173355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2680147" y="3895948"/>
            <a:ext cx="51708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Testua ondo irakurri.</a:t>
            </a:r>
          </a:p>
          <a:p>
            <a:r>
              <a:rPr lang="eu-ES" dirty="0" smtClean="0"/>
              <a:t>Birritan gutxienez irakurtzea gomendatzen da.</a:t>
            </a:r>
          </a:p>
          <a:p>
            <a:r>
              <a:rPr lang="eu-ES" dirty="0" smtClean="0"/>
              <a:t>Ulertzen ez diren hitzak hiztegian begiratu.</a:t>
            </a:r>
          </a:p>
          <a:p>
            <a:endParaRPr lang="eu-ES" dirty="0" smtClean="0"/>
          </a:p>
          <a:p>
            <a:endParaRPr lang="eu-ES" dirty="0"/>
          </a:p>
        </p:txBody>
      </p:sp>
      <p:sp>
        <p:nvSpPr>
          <p:cNvPr id="12" name="Llamada ovalada 11"/>
          <p:cNvSpPr/>
          <p:nvPr/>
        </p:nvSpPr>
        <p:spPr>
          <a:xfrm>
            <a:off x="2080752" y="3486822"/>
            <a:ext cx="5889356" cy="1673817"/>
          </a:xfrm>
          <a:prstGeom prst="wedgeEllipseCallout">
            <a:avLst>
              <a:gd name="adj1" fmla="val 54167"/>
              <a:gd name="adj2" fmla="val 476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140910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u-ES" sz="3600" dirty="0"/>
              <a:t>Laburpena egin </a:t>
            </a:r>
            <a:r>
              <a:rPr lang="eu-ES" sz="3600" dirty="0" smtClean="0"/>
              <a:t>(testua berridatziz)</a:t>
            </a:r>
            <a:endParaRPr lang="eu-ES" sz="3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326485" y="4146977"/>
            <a:ext cx="34871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>
                <a:solidFill>
                  <a:schemeClr val="bg1"/>
                </a:solidFill>
              </a:rPr>
              <a:t>Akats gramatikalak zuzendu.</a:t>
            </a:r>
          </a:p>
          <a:p>
            <a:endParaRPr lang="eu-ES" dirty="0">
              <a:solidFill>
                <a:schemeClr val="bg1"/>
              </a:solidFill>
            </a:endParaRPr>
          </a:p>
          <a:p>
            <a:r>
              <a:rPr lang="eu-ES" dirty="0" smtClean="0">
                <a:solidFill>
                  <a:schemeClr val="bg1"/>
                </a:solidFill>
              </a:rPr>
              <a:t>Esaldien arteko  lotura.</a:t>
            </a:r>
          </a:p>
          <a:p>
            <a:endParaRPr lang="eu-ES" dirty="0">
              <a:solidFill>
                <a:schemeClr val="bg1"/>
              </a:solidFill>
            </a:endParaRPr>
          </a:p>
          <a:p>
            <a:r>
              <a:rPr lang="eu-ES" dirty="0" smtClean="0">
                <a:solidFill>
                  <a:schemeClr val="bg1"/>
                </a:solidFill>
              </a:rPr>
              <a:t>Parrafoen arteko lotura.</a:t>
            </a:r>
          </a:p>
          <a:p>
            <a:endParaRPr lang="eu-ES" dirty="0">
              <a:solidFill>
                <a:schemeClr val="bg1"/>
              </a:solidFill>
            </a:endParaRPr>
          </a:p>
          <a:p>
            <a:r>
              <a:rPr lang="eu-ES" dirty="0" smtClean="0">
                <a:solidFill>
                  <a:schemeClr val="bg1"/>
                </a:solidFill>
              </a:rPr>
              <a:t>Puntuazio markak.</a:t>
            </a:r>
            <a:endParaRPr lang="eu-ES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38379" y="4859692"/>
            <a:ext cx="112698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3 . Paragrafoko aldaketak:</a:t>
            </a:r>
          </a:p>
          <a:p>
            <a:r>
              <a:rPr lang="eu-ES" dirty="0" smtClean="0"/>
              <a:t>	- Zehaztu behar dugu nork edo zerk egin zuen ugalkor “erbia”, kasu honetan “naturak”.</a:t>
            </a:r>
          </a:p>
          <a:p>
            <a:r>
              <a:rPr lang="eu-ES" dirty="0"/>
              <a:t>	</a:t>
            </a:r>
            <a:r>
              <a:rPr lang="eu-ES" dirty="0" smtClean="0"/>
              <a:t>- Bi esaldiak lotu ditugu. Lehena bigarrenaren zergatia dela adierazi dugu “dituztenez” jarrita.</a:t>
            </a:r>
          </a:p>
          <a:p>
            <a:r>
              <a:rPr lang="eu-ES" dirty="0"/>
              <a:t>	</a:t>
            </a:r>
            <a:r>
              <a:rPr lang="eu-ES" dirty="0" smtClean="0"/>
              <a:t>- Puntuazio marka egokia jarri dugu. </a:t>
            </a:r>
          </a:p>
          <a:p>
            <a:r>
              <a:rPr lang="eu-ES" dirty="0"/>
              <a:t>	</a:t>
            </a:r>
            <a:r>
              <a:rPr lang="eu-ES" dirty="0" smtClean="0"/>
              <a:t>- Gure hitzak erabili ditugu, “makina bat erbi” jarri beharrean “ erbi asko”  idatzi dugu.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39" y="2467513"/>
            <a:ext cx="5362575" cy="21621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314" y="2399680"/>
            <a:ext cx="6458686" cy="226945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4677" y="1761917"/>
            <a:ext cx="670152" cy="1124126"/>
          </a:xfrm>
          <a:prstGeom prst="rect">
            <a:avLst/>
          </a:prstGeom>
        </p:spPr>
      </p:pic>
      <p:sp>
        <p:nvSpPr>
          <p:cNvPr id="10" name="Llamada ovalada 9"/>
          <p:cNvSpPr/>
          <p:nvPr/>
        </p:nvSpPr>
        <p:spPr>
          <a:xfrm>
            <a:off x="7396842" y="178927"/>
            <a:ext cx="4580163" cy="1467987"/>
          </a:xfrm>
          <a:prstGeom prst="wedgeEllipseCallout">
            <a:avLst>
              <a:gd name="adj1" fmla="val 20761"/>
              <a:gd name="adj2" fmla="val 560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7837715" y="589754"/>
            <a:ext cx="4139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b="1" dirty="0" smtClean="0"/>
              <a:t>3. parrafoan egindako aldaketak </a:t>
            </a:r>
            <a:r>
              <a:rPr lang="eu-ES" dirty="0" smtClean="0"/>
              <a:t>ageri dira eskumako laukitxoan.</a:t>
            </a:r>
            <a:endParaRPr lang="eu-ES" dirty="0"/>
          </a:p>
        </p:txBody>
      </p:sp>
      <p:sp>
        <p:nvSpPr>
          <p:cNvPr id="11" name="Rectángulo 10"/>
          <p:cNvSpPr/>
          <p:nvPr/>
        </p:nvSpPr>
        <p:spPr>
          <a:xfrm>
            <a:off x="435800" y="4070932"/>
            <a:ext cx="5297512" cy="558756"/>
          </a:xfrm>
          <a:prstGeom prst="rect">
            <a:avLst/>
          </a:prstGeom>
          <a:noFill/>
          <a:ln w="50800">
            <a:solidFill>
              <a:srgbClr val="61E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733313" y="4027167"/>
            <a:ext cx="6243692" cy="558756"/>
          </a:xfrm>
          <a:prstGeom prst="rect">
            <a:avLst/>
          </a:prstGeom>
          <a:noFill/>
          <a:ln w="50800">
            <a:solidFill>
              <a:srgbClr val="61E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26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4475" y="3669546"/>
            <a:ext cx="1647825" cy="27622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u-ES" sz="3600" dirty="0"/>
              <a:t>Laburpena egin </a:t>
            </a:r>
            <a:r>
              <a:rPr lang="eu-ES" sz="3600" dirty="0" smtClean="0"/>
              <a:t>(testua berridatziz)</a:t>
            </a:r>
            <a:endParaRPr lang="eu-ES" sz="3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326485" y="4146977"/>
            <a:ext cx="34871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>
                <a:solidFill>
                  <a:schemeClr val="bg1"/>
                </a:solidFill>
              </a:rPr>
              <a:t>Akats gramatikalak zuzendu.</a:t>
            </a:r>
          </a:p>
          <a:p>
            <a:endParaRPr lang="eu-ES" dirty="0">
              <a:solidFill>
                <a:schemeClr val="bg1"/>
              </a:solidFill>
            </a:endParaRPr>
          </a:p>
          <a:p>
            <a:r>
              <a:rPr lang="eu-ES" dirty="0" smtClean="0">
                <a:solidFill>
                  <a:schemeClr val="bg1"/>
                </a:solidFill>
              </a:rPr>
              <a:t>Esaldien arteko  lotura.</a:t>
            </a:r>
          </a:p>
          <a:p>
            <a:endParaRPr lang="eu-ES" dirty="0">
              <a:solidFill>
                <a:schemeClr val="bg1"/>
              </a:solidFill>
            </a:endParaRPr>
          </a:p>
          <a:p>
            <a:r>
              <a:rPr lang="eu-ES" dirty="0" smtClean="0">
                <a:solidFill>
                  <a:schemeClr val="bg1"/>
                </a:solidFill>
              </a:rPr>
              <a:t>Parrafoen arteko lotura.</a:t>
            </a:r>
          </a:p>
          <a:p>
            <a:endParaRPr lang="eu-ES" dirty="0">
              <a:solidFill>
                <a:schemeClr val="bg1"/>
              </a:solidFill>
            </a:endParaRPr>
          </a:p>
          <a:p>
            <a:r>
              <a:rPr lang="eu-ES" dirty="0" smtClean="0">
                <a:solidFill>
                  <a:schemeClr val="bg1"/>
                </a:solidFill>
              </a:rPr>
              <a:t>Puntuazio markak.</a:t>
            </a:r>
            <a:endParaRPr lang="eu-ES" dirty="0">
              <a:solidFill>
                <a:schemeClr val="bg1"/>
              </a:solidFill>
            </a:endParaRPr>
          </a:p>
        </p:txBody>
      </p:sp>
      <p:sp>
        <p:nvSpPr>
          <p:cNvPr id="10" name="Llamada ovalada 9"/>
          <p:cNvSpPr/>
          <p:nvPr/>
        </p:nvSpPr>
        <p:spPr>
          <a:xfrm>
            <a:off x="7423688" y="1798656"/>
            <a:ext cx="4602997" cy="1734958"/>
          </a:xfrm>
          <a:prstGeom prst="wedgeEllipseCallout">
            <a:avLst>
              <a:gd name="adj1" fmla="val 10232"/>
              <a:gd name="adj2" fmla="val 713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27" y="1681785"/>
            <a:ext cx="6736597" cy="4536443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7665990" y="2203217"/>
            <a:ext cx="4197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Laburpena ondo bukatu dugula uste dugunean, “</a:t>
            </a:r>
            <a:r>
              <a:rPr lang="eu-ES" b="1" dirty="0" smtClean="0"/>
              <a:t>Testua bukatu</a:t>
            </a:r>
            <a:r>
              <a:rPr lang="eu-ES" dirty="0" smtClean="0"/>
              <a:t>” botoiari klik egin.</a:t>
            </a:r>
            <a:endParaRPr lang="eu-ES" dirty="0"/>
          </a:p>
        </p:txBody>
      </p:sp>
      <p:sp>
        <p:nvSpPr>
          <p:cNvPr id="13" name="Rectángulo 12"/>
          <p:cNvSpPr/>
          <p:nvPr/>
        </p:nvSpPr>
        <p:spPr>
          <a:xfrm>
            <a:off x="3326485" y="1681785"/>
            <a:ext cx="836908" cy="262696"/>
          </a:xfrm>
          <a:prstGeom prst="rect">
            <a:avLst/>
          </a:prstGeom>
          <a:noFill/>
          <a:ln w="50800">
            <a:solidFill>
              <a:srgbClr val="61E3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88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u-ES" sz="3600" dirty="0" err="1" smtClean="0"/>
              <a:t>Laburpema</a:t>
            </a:r>
            <a:r>
              <a:rPr lang="eu-ES" sz="3600" dirty="0" smtClean="0"/>
              <a:t> egin (testua berridatziz)</a:t>
            </a:r>
            <a:endParaRPr lang="eu-ES" sz="3600" dirty="0"/>
          </a:p>
        </p:txBody>
      </p:sp>
      <p:sp>
        <p:nvSpPr>
          <p:cNvPr id="12" name="Llamada ovalada 11"/>
          <p:cNvSpPr/>
          <p:nvPr/>
        </p:nvSpPr>
        <p:spPr>
          <a:xfrm>
            <a:off x="669472" y="1502229"/>
            <a:ext cx="3347358" cy="1591977"/>
          </a:xfrm>
          <a:prstGeom prst="wedgeEllipseCallout">
            <a:avLst>
              <a:gd name="adj1" fmla="val -27693"/>
              <a:gd name="adj2" fmla="val 689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9" name="Rectángulo 8"/>
          <p:cNvSpPr/>
          <p:nvPr/>
        </p:nvSpPr>
        <p:spPr>
          <a:xfrm>
            <a:off x="1146195" y="1698052"/>
            <a:ext cx="2946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u-ES" dirty="0"/>
              <a:t>Hemen duzu</a:t>
            </a:r>
            <a:r>
              <a:rPr lang="eu-ES" b="1" dirty="0"/>
              <a:t> bideoa </a:t>
            </a:r>
            <a:r>
              <a:rPr lang="eu-ES" dirty="0"/>
              <a:t>argiago </a:t>
            </a:r>
            <a:r>
              <a:rPr lang="eu-ES" dirty="0" smtClean="0"/>
              <a:t>ikusteko nola egin </a:t>
            </a:r>
            <a:r>
              <a:rPr lang="eu-ES" b="1" dirty="0" smtClean="0"/>
              <a:t>laburpenak testua berridatziz.</a:t>
            </a:r>
            <a:endParaRPr lang="eu-ES" b="1" dirty="0"/>
          </a:p>
        </p:txBody>
      </p:sp>
      <p:pic>
        <p:nvPicPr>
          <p:cNvPr id="1030" name="Picture 6" descr="Resultado de imagen de cine dibu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335" y="2653746"/>
            <a:ext cx="6710803" cy="33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65064"/>
            <a:ext cx="2738660" cy="2738660"/>
          </a:xfrm>
          <a:prstGeom prst="rect">
            <a:avLst/>
          </a:prstGeom>
        </p:spPr>
      </p:pic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308" y="4111395"/>
            <a:ext cx="2013020" cy="207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278138" y="33507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u-ES" dirty="0">
                <a:hlinkClick r:id="rId5"/>
              </a:rPr>
              <a:t>http://</a:t>
            </a:r>
            <a:r>
              <a:rPr lang="eu-ES" dirty="0" smtClean="0">
                <a:hlinkClick r:id="rId5"/>
              </a:rPr>
              <a:t>ixa2.si.ehu.es/clarink/tresnak/compress-eus/bideoak/abstrakzioa.mp4</a:t>
            </a:r>
            <a:r>
              <a:rPr lang="eu-ES" dirty="0" smtClean="0"/>
              <a:t> </a:t>
            </a: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198460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sultado de imagen de bugs bunny looney to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77" y="2008732"/>
            <a:ext cx="1502744" cy="31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ovalada 4"/>
          <p:cNvSpPr/>
          <p:nvPr/>
        </p:nvSpPr>
        <p:spPr>
          <a:xfrm>
            <a:off x="2119655" y="706874"/>
            <a:ext cx="3738704" cy="1301858"/>
          </a:xfrm>
          <a:prstGeom prst="wedgeEllipseCallout">
            <a:avLst>
              <a:gd name="adj1" fmla="val -46724"/>
              <a:gd name="adj2" fmla="val 953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4" name="CuadroTexto 3"/>
          <p:cNvSpPr txBox="1"/>
          <p:nvPr/>
        </p:nvSpPr>
        <p:spPr>
          <a:xfrm>
            <a:off x="2557221" y="1034638"/>
            <a:ext cx="2960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Ulertu al duzu gaur egin beharrekoa, Lukas?</a:t>
            </a:r>
            <a:endParaRPr lang="eu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440" y="3185011"/>
            <a:ext cx="1996618" cy="3346932"/>
          </a:xfrm>
          <a:prstGeom prst="rect">
            <a:avLst/>
          </a:prstGeom>
        </p:spPr>
      </p:pic>
      <p:sp>
        <p:nvSpPr>
          <p:cNvPr id="8" name="Llamada ovalada 7"/>
          <p:cNvSpPr/>
          <p:nvPr/>
        </p:nvSpPr>
        <p:spPr>
          <a:xfrm>
            <a:off x="5954963" y="706874"/>
            <a:ext cx="6201835" cy="2129316"/>
          </a:xfrm>
          <a:prstGeom prst="wedgeEllipseCallout">
            <a:avLst>
              <a:gd name="adj1" fmla="val -18571"/>
              <a:gd name="adj2" fmla="val 7321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7" name="CuadroTexto 6"/>
          <p:cNvSpPr txBox="1"/>
          <p:nvPr/>
        </p:nvSpPr>
        <p:spPr>
          <a:xfrm>
            <a:off x="6923538" y="1085402"/>
            <a:ext cx="41267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Bai, bai!! </a:t>
            </a:r>
            <a:r>
              <a:rPr lang="eu-ES" b="1" dirty="0" smtClean="0"/>
              <a:t>Testu bat emango </a:t>
            </a:r>
            <a:r>
              <a:rPr lang="eu-ES" dirty="0" smtClean="0"/>
              <a:t>digute eta guk </a:t>
            </a:r>
            <a:r>
              <a:rPr lang="eu-ES" b="1" dirty="0" smtClean="0"/>
              <a:t>bi laburpen </a:t>
            </a:r>
            <a:r>
              <a:rPr lang="eu-ES" dirty="0" smtClean="0"/>
              <a:t>mota egingo ditugu. Lehenengo </a:t>
            </a:r>
            <a:r>
              <a:rPr lang="eu-ES" b="1" dirty="0" smtClean="0"/>
              <a:t>esaldiak aukeratuz</a:t>
            </a:r>
            <a:r>
              <a:rPr lang="eu-ES" dirty="0" smtClean="0"/>
              <a:t> eta gero </a:t>
            </a:r>
            <a:r>
              <a:rPr lang="eu-ES" b="1" dirty="0" smtClean="0"/>
              <a:t>testua berridatziz</a:t>
            </a:r>
            <a:r>
              <a:rPr lang="eu-ES" dirty="0" smtClean="0"/>
              <a:t>.</a:t>
            </a: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96057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822" y="1432220"/>
            <a:ext cx="1486869" cy="3410102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2138766" y="340963"/>
            <a:ext cx="7578671" cy="1742186"/>
          </a:xfrm>
          <a:prstGeom prst="wedgeEllipseCallout">
            <a:avLst>
              <a:gd name="adj1" fmla="val -35313"/>
              <a:gd name="adj2" fmla="val 713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6" name="CuadroTexto 5"/>
          <p:cNvSpPr txBox="1"/>
          <p:nvPr/>
        </p:nvSpPr>
        <p:spPr>
          <a:xfrm>
            <a:off x="3606401" y="646984"/>
            <a:ext cx="6106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Hori da!!! </a:t>
            </a:r>
            <a:r>
              <a:rPr lang="eu-ES" b="1" dirty="0" smtClean="0"/>
              <a:t>Esaldiak aukeratzean ideia garrantzitsuenak </a:t>
            </a:r>
            <a:r>
              <a:rPr lang="eu-ES" dirty="0" smtClean="0"/>
              <a:t>aukeratuko ditugu. Eta </a:t>
            </a:r>
            <a:r>
              <a:rPr lang="eu-ES" b="1" dirty="0" smtClean="0"/>
              <a:t>testua berridaztean zuzenketak </a:t>
            </a:r>
            <a:r>
              <a:rPr lang="eu-ES" dirty="0" smtClean="0"/>
              <a:t>egingo ditugu akatsik gabeko laburpena egiteko.</a:t>
            </a:r>
            <a:endParaRPr lang="eu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703" y="4015755"/>
            <a:ext cx="2143125" cy="2143125"/>
          </a:xfrm>
          <a:prstGeom prst="rect">
            <a:avLst/>
          </a:prstGeom>
        </p:spPr>
      </p:pic>
      <p:sp>
        <p:nvSpPr>
          <p:cNvPr id="9" name="Llamada ovalada 8"/>
          <p:cNvSpPr/>
          <p:nvPr/>
        </p:nvSpPr>
        <p:spPr>
          <a:xfrm>
            <a:off x="4190251" y="2811806"/>
            <a:ext cx="3475698" cy="1301858"/>
          </a:xfrm>
          <a:prstGeom prst="wedgeEllipseCallout">
            <a:avLst>
              <a:gd name="adj1" fmla="val 63860"/>
              <a:gd name="adj2" fmla="val 441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10" name="CuadroTexto 9"/>
          <p:cNvSpPr txBox="1"/>
          <p:nvPr/>
        </p:nvSpPr>
        <p:spPr>
          <a:xfrm>
            <a:off x="4711485" y="3137271"/>
            <a:ext cx="2386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err="1" smtClean="0"/>
              <a:t>Badakiiiit</a:t>
            </a:r>
            <a:r>
              <a:rPr lang="eu-ES" dirty="0" smtClean="0"/>
              <a:t>!!! Esan dizut ulertu dudala!!</a:t>
            </a: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47600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136" y="2584260"/>
            <a:ext cx="3086176" cy="30160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752" y="2760151"/>
            <a:ext cx="3881791" cy="2664255"/>
          </a:xfrm>
          <a:prstGeom prst="rect">
            <a:avLst/>
          </a:prstGeom>
        </p:spPr>
      </p:pic>
      <p:sp>
        <p:nvSpPr>
          <p:cNvPr id="7" name="Llamada ovalada 6"/>
          <p:cNvSpPr/>
          <p:nvPr/>
        </p:nvSpPr>
        <p:spPr>
          <a:xfrm>
            <a:off x="2119655" y="706874"/>
            <a:ext cx="3738704" cy="1301858"/>
          </a:xfrm>
          <a:prstGeom prst="wedgeEllipseCallout">
            <a:avLst>
              <a:gd name="adj1" fmla="val -46724"/>
              <a:gd name="adj2" fmla="val 953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8" name="CuadroTexto 7"/>
          <p:cNvSpPr txBox="1"/>
          <p:nvPr/>
        </p:nvSpPr>
        <p:spPr>
          <a:xfrm>
            <a:off x="2650209" y="1007390"/>
            <a:ext cx="289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Tira, lagunok. Orain zuen txanda da. </a:t>
            </a:r>
            <a:endParaRPr lang="eu-ES" dirty="0"/>
          </a:p>
        </p:txBody>
      </p:sp>
      <p:sp>
        <p:nvSpPr>
          <p:cNvPr id="9" name="Llamada ovalada 8"/>
          <p:cNvSpPr/>
          <p:nvPr/>
        </p:nvSpPr>
        <p:spPr>
          <a:xfrm>
            <a:off x="7696461" y="679626"/>
            <a:ext cx="3738704" cy="1301858"/>
          </a:xfrm>
          <a:prstGeom prst="wedgeEllipseCallout">
            <a:avLst>
              <a:gd name="adj1" fmla="val -46724"/>
              <a:gd name="adj2" fmla="val 953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10" name="CuadroTexto 9"/>
          <p:cNvSpPr txBox="1"/>
          <p:nvPr/>
        </p:nvSpPr>
        <p:spPr>
          <a:xfrm>
            <a:off x="8431078" y="1007390"/>
            <a:ext cx="2386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Baietz laburpen ederrak egin!!!</a:t>
            </a: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3502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ZER EGINGO DUGU?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1276959" y="2258811"/>
            <a:ext cx="1952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2400" dirty="0" smtClean="0"/>
              <a:t>Laburpenak</a:t>
            </a:r>
            <a:r>
              <a:rPr lang="eu-ES" dirty="0" smtClean="0"/>
              <a:t> </a:t>
            </a:r>
            <a:endParaRPr lang="eu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149206" y="2355074"/>
            <a:ext cx="542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=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5131335" y="2143559"/>
            <a:ext cx="681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+</a:t>
            </a:r>
            <a:endParaRPr lang="es-ES" sz="4000" dirty="0"/>
          </a:p>
        </p:txBody>
      </p:sp>
      <p:sp>
        <p:nvSpPr>
          <p:cNvPr id="9" name="CuadroTexto 8"/>
          <p:cNvSpPr txBox="1"/>
          <p:nvPr/>
        </p:nvSpPr>
        <p:spPr>
          <a:xfrm>
            <a:off x="3420426" y="2297447"/>
            <a:ext cx="1845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/>
              <a:t>Testua</a:t>
            </a:r>
            <a:r>
              <a:rPr lang="es-ES" sz="2000" dirty="0" smtClean="0"/>
              <a:t> </a:t>
            </a:r>
            <a:r>
              <a:rPr lang="es-ES" sz="2000" dirty="0" err="1" smtClean="0"/>
              <a:t>ulertu</a:t>
            </a:r>
            <a:endParaRPr lang="es-ES" sz="20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782675" y="2320366"/>
            <a:ext cx="4028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/>
              <a:t>Ideia</a:t>
            </a:r>
            <a:r>
              <a:rPr lang="es-ES" sz="2000" dirty="0" smtClean="0"/>
              <a:t> </a:t>
            </a:r>
            <a:r>
              <a:rPr lang="es-ES" sz="2000" dirty="0" err="1" smtClean="0"/>
              <a:t>garrantzitsuenak</a:t>
            </a:r>
            <a:r>
              <a:rPr lang="es-ES" sz="2000" dirty="0" smtClean="0"/>
              <a:t> </a:t>
            </a:r>
            <a:r>
              <a:rPr lang="es-ES" sz="2000" dirty="0" err="1" smtClean="0"/>
              <a:t>aukeratu</a:t>
            </a:r>
            <a:endParaRPr lang="es-ES" sz="2000" dirty="0"/>
          </a:p>
        </p:txBody>
      </p:sp>
      <p:sp>
        <p:nvSpPr>
          <p:cNvPr id="7" name="CuadroTexto 6"/>
          <p:cNvSpPr txBox="1"/>
          <p:nvPr/>
        </p:nvSpPr>
        <p:spPr>
          <a:xfrm>
            <a:off x="4342987" y="3496971"/>
            <a:ext cx="6168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Ideia guztiek ez dute garrantzia bera.</a:t>
            </a:r>
          </a:p>
          <a:p>
            <a:r>
              <a:rPr lang="eu-ES" dirty="0" smtClean="0"/>
              <a:t>Ideia garrantzitsuenak jarriko ditugu gure laburpenean.</a:t>
            </a:r>
          </a:p>
          <a:p>
            <a:r>
              <a:rPr lang="eu-ES" dirty="0" smtClean="0"/>
              <a:t>Horretarako ezinbestekoa da ideia guztiak ulertzea.</a:t>
            </a:r>
            <a:endParaRPr lang="eu-ES" dirty="0"/>
          </a:p>
        </p:txBody>
      </p:sp>
      <p:sp>
        <p:nvSpPr>
          <p:cNvPr id="8" name="Llamada ovalada 7"/>
          <p:cNvSpPr/>
          <p:nvPr/>
        </p:nvSpPr>
        <p:spPr>
          <a:xfrm>
            <a:off x="2858285" y="3223648"/>
            <a:ext cx="8765444" cy="1596326"/>
          </a:xfrm>
          <a:prstGeom prst="wedgeEllipseCallout">
            <a:avLst>
              <a:gd name="adj1" fmla="val -50714"/>
              <a:gd name="adj2" fmla="val 483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pic>
        <p:nvPicPr>
          <p:cNvPr id="7172" name="Picture 4" descr="Resultado de imagen de bugs bu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12" y="3369403"/>
            <a:ext cx="1291311" cy="317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65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URRATSAK</a:t>
            </a:r>
            <a:endParaRPr lang="es-ES" dirty="0"/>
          </a:p>
        </p:txBody>
      </p:sp>
      <p:sp>
        <p:nvSpPr>
          <p:cNvPr id="18" name="Llamada ovalada 17"/>
          <p:cNvSpPr/>
          <p:nvPr/>
        </p:nvSpPr>
        <p:spPr>
          <a:xfrm>
            <a:off x="1325009" y="2046629"/>
            <a:ext cx="5625884" cy="1038386"/>
          </a:xfrm>
          <a:prstGeom prst="wedgeEllipseCallout">
            <a:avLst>
              <a:gd name="adj1" fmla="val 65393"/>
              <a:gd name="adj2" fmla="val 296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083" y="2381687"/>
            <a:ext cx="2466975" cy="1847850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2340708" y="2381687"/>
            <a:ext cx="3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Zer egin behar da gaur?</a:t>
            </a: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99461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URRATSAK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692395" y="4791274"/>
            <a:ext cx="196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Testua</a:t>
            </a:r>
          </a:p>
          <a:p>
            <a:r>
              <a:rPr lang="eu-ES" dirty="0" smtClean="0"/>
              <a:t>irakurri</a:t>
            </a:r>
            <a:endParaRPr lang="eu-ES" dirty="0"/>
          </a:p>
        </p:txBody>
      </p:sp>
      <p:sp>
        <p:nvSpPr>
          <p:cNvPr id="5" name="Rectángulo 4"/>
          <p:cNvSpPr/>
          <p:nvPr/>
        </p:nvSpPr>
        <p:spPr>
          <a:xfrm>
            <a:off x="620397" y="4587498"/>
            <a:ext cx="1301857" cy="10538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7" name="Rectángulo 6"/>
          <p:cNvSpPr/>
          <p:nvPr/>
        </p:nvSpPr>
        <p:spPr>
          <a:xfrm>
            <a:off x="5175230" y="4598015"/>
            <a:ext cx="1775663" cy="10538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9" name="Rectángulo 8"/>
          <p:cNvSpPr/>
          <p:nvPr/>
        </p:nvSpPr>
        <p:spPr>
          <a:xfrm>
            <a:off x="2815526" y="4587498"/>
            <a:ext cx="1301857" cy="10538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cxnSp>
        <p:nvCxnSpPr>
          <p:cNvPr id="11" name="Conector recto de flecha 10"/>
          <p:cNvCxnSpPr>
            <a:stCxn id="5" idx="3"/>
          </p:cNvCxnSpPr>
          <p:nvPr/>
        </p:nvCxnSpPr>
        <p:spPr>
          <a:xfrm flipV="1">
            <a:off x="1922254" y="5114440"/>
            <a:ext cx="83690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2980101" y="4791273"/>
            <a:ext cx="196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Testua</a:t>
            </a:r>
          </a:p>
          <a:p>
            <a:r>
              <a:rPr lang="eu-ES" dirty="0" smtClean="0"/>
              <a:t>ulertu</a:t>
            </a:r>
            <a:endParaRPr lang="eu-ES" dirty="0"/>
          </a:p>
        </p:txBody>
      </p:sp>
      <p:cxnSp>
        <p:nvCxnSpPr>
          <p:cNvPr id="15" name="Conector recto de flecha 14"/>
          <p:cNvCxnSpPr/>
          <p:nvPr/>
        </p:nvCxnSpPr>
        <p:spPr>
          <a:xfrm flipV="1">
            <a:off x="4173746" y="5114440"/>
            <a:ext cx="960894" cy="21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5402074" y="4791273"/>
            <a:ext cx="196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Laburpenak egin</a:t>
            </a:r>
          </a:p>
        </p:txBody>
      </p:sp>
      <p:sp>
        <p:nvSpPr>
          <p:cNvPr id="18" name="Llamada ovalada 17"/>
          <p:cNvSpPr/>
          <p:nvPr/>
        </p:nvSpPr>
        <p:spPr>
          <a:xfrm>
            <a:off x="1325009" y="2046629"/>
            <a:ext cx="5625884" cy="1038386"/>
          </a:xfrm>
          <a:prstGeom prst="wedgeEllipseCallout">
            <a:avLst>
              <a:gd name="adj1" fmla="val 65393"/>
              <a:gd name="adj2" fmla="val 296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083" y="2381687"/>
            <a:ext cx="2466975" cy="1847850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2340708" y="2381687"/>
            <a:ext cx="3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/>
              <a:t>Zer egin behar da gaur?</a:t>
            </a:r>
            <a:endParaRPr lang="eu-ES" dirty="0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737" y="4822269"/>
            <a:ext cx="15716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7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Tipo de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614</TotalTime>
  <Words>1251</Words>
  <Application>Microsoft Office PowerPoint</Application>
  <PresentationFormat>Panorámica</PresentationFormat>
  <Paragraphs>308</Paragraphs>
  <Slides>65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65</vt:i4>
      </vt:variant>
    </vt:vector>
  </HeadingPairs>
  <TitlesOfParts>
    <vt:vector size="69" baseType="lpstr">
      <vt:lpstr>Rockwell</vt:lpstr>
      <vt:lpstr>Rockwell Condensed</vt:lpstr>
      <vt:lpstr>Wingdings</vt:lpstr>
      <vt:lpstr>Tipo de madera</vt:lpstr>
      <vt:lpstr>Presentación de PowerPoint</vt:lpstr>
      <vt:lpstr>Presentación de PowerPoint</vt:lpstr>
      <vt:lpstr>ZER EGINGO DUGU?</vt:lpstr>
      <vt:lpstr>ZER EGINGO DUGU?</vt:lpstr>
      <vt:lpstr>ZER EGINGO DUGU?</vt:lpstr>
      <vt:lpstr>ZER EGINGO DUGU?</vt:lpstr>
      <vt:lpstr>ZER EGINGO DUGU?</vt:lpstr>
      <vt:lpstr>URRATSAK</vt:lpstr>
      <vt:lpstr>URRATSAK</vt:lpstr>
      <vt:lpstr>URRATSAK</vt:lpstr>
      <vt:lpstr>URRATSAK</vt:lpstr>
      <vt:lpstr>URRATSAK</vt:lpstr>
      <vt:lpstr>URRATSAK</vt:lpstr>
      <vt:lpstr>URRATSAK</vt:lpstr>
      <vt:lpstr>URRATSAK</vt:lpstr>
      <vt:lpstr>Nola egin laburpenak compress-eus erabilita?</vt:lpstr>
      <vt:lpstr>erregistratu</vt:lpstr>
      <vt:lpstr>erregistratu</vt:lpstr>
      <vt:lpstr>erregistratu</vt:lpstr>
      <vt:lpstr>erregistratu</vt:lpstr>
      <vt:lpstr>Testua irakurri eta ulertu</vt:lpstr>
      <vt:lpstr>Testua irakurri eta ulertu</vt:lpstr>
      <vt:lpstr>Testua irakurri eta ulertu</vt:lpstr>
      <vt:lpstr>Testua irakurri eta ulertu</vt:lpstr>
      <vt:lpstr>Laburpenak EGIN</vt:lpstr>
      <vt:lpstr>Laburpenak EGIN</vt:lpstr>
      <vt:lpstr>Laburpena egin</vt:lpstr>
      <vt:lpstr>Laburpena egin</vt:lpstr>
      <vt:lpstr>Laburpena egin</vt:lpstr>
      <vt:lpstr>Laburpena egin (esaldiak aukeratuz)</vt:lpstr>
      <vt:lpstr>Laburpena egin (esaldiak aukeratuz)</vt:lpstr>
      <vt:lpstr>Laburpena egin (estrakzioa)</vt:lpstr>
      <vt:lpstr>Presentación de PowerPoint</vt:lpstr>
      <vt:lpstr>Laburpena egin (esaldiak aukeratuz)</vt:lpstr>
      <vt:lpstr>Laburpena egin (esaldiak aukeratuz)</vt:lpstr>
      <vt:lpstr>Laburpena egin (esaldiak aukeratuz)</vt:lpstr>
      <vt:lpstr>Laburpena egin (esaldiak aukeratuz)</vt:lpstr>
      <vt:lpstr>Laburpena egin (esaldiak aukeratuz)</vt:lpstr>
      <vt:lpstr>Laburpena egin (esaldiak aukeratuz)</vt:lpstr>
      <vt:lpstr>Laburpena egin(esaldiak aukeratuz)</vt:lpstr>
      <vt:lpstr>Laburpena egin (esaldiak aukeratuz)</vt:lpstr>
      <vt:lpstr>Laburpena egin (esaldiak aukeratuz)</vt:lpstr>
      <vt:lpstr>Laburpena egin (esaldiak aukeratuz)</vt:lpstr>
      <vt:lpstr>Laburpema egin (esaldiak aukeratuz)</vt:lpstr>
      <vt:lpstr>Laburpena egin (esaldiak aukeratuz)</vt:lpstr>
      <vt:lpstr>Laburpena egin (esaldiak aukeratuz)</vt:lpstr>
      <vt:lpstr>Laburpena egin (esaldiak aukeratuz)</vt:lpstr>
      <vt:lpstr>Laburpena egin (testua berridatziz)</vt:lpstr>
      <vt:lpstr>Laburpena egin (testua berridatziz)</vt:lpstr>
      <vt:lpstr>Laburpena egin (testua berridatziz)</vt:lpstr>
      <vt:lpstr>Laburpena egin (testua berridatziz)</vt:lpstr>
      <vt:lpstr>Laburpena egin (testua berridatziz)</vt:lpstr>
      <vt:lpstr>Presentación de PowerPoint</vt:lpstr>
      <vt:lpstr>Laburpena egin (testua berridatziz)</vt:lpstr>
      <vt:lpstr>Laburpena egin (testua berridatziz)</vt:lpstr>
      <vt:lpstr>Laburpena egin (testua berridatziz)</vt:lpstr>
      <vt:lpstr>Laburpena egin (testua berridatziz)</vt:lpstr>
      <vt:lpstr>Laburpena egin (testua berridatziz)</vt:lpstr>
      <vt:lpstr>Laburpena egin (testua berridatiz)</vt:lpstr>
      <vt:lpstr>Laburpena egin (testua berridatziz)</vt:lpstr>
      <vt:lpstr>Laburpena egin (testua berridatziz)</vt:lpstr>
      <vt:lpstr>Laburpema egin (testua berridatziz)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USERS</dc:creator>
  <cp:lastModifiedBy>USERS</cp:lastModifiedBy>
  <cp:revision>112</cp:revision>
  <dcterms:created xsi:type="dcterms:W3CDTF">2017-10-13T15:22:30Z</dcterms:created>
  <dcterms:modified xsi:type="dcterms:W3CDTF">2017-10-30T10:10:56Z</dcterms:modified>
</cp:coreProperties>
</file>